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77"/>
  </p:notesMasterIdLst>
  <p:handoutMasterIdLst>
    <p:handoutMasterId r:id="rId78"/>
  </p:handoutMasterIdLst>
  <p:sldIdLst>
    <p:sldId id="256" r:id="rId3"/>
    <p:sldId id="257" r:id="rId4"/>
    <p:sldId id="300" r:id="rId5"/>
    <p:sldId id="260" r:id="rId6"/>
    <p:sldId id="261" r:id="rId7"/>
    <p:sldId id="262" r:id="rId8"/>
    <p:sldId id="263" r:id="rId9"/>
    <p:sldId id="299" r:id="rId10"/>
    <p:sldId id="294" r:id="rId11"/>
    <p:sldId id="265" r:id="rId12"/>
    <p:sldId id="376" r:id="rId13"/>
    <p:sldId id="267" r:id="rId14"/>
    <p:sldId id="271" r:id="rId15"/>
    <p:sldId id="273" r:id="rId16"/>
    <p:sldId id="377" r:id="rId17"/>
    <p:sldId id="301" r:id="rId18"/>
    <p:sldId id="307" r:id="rId19"/>
    <p:sldId id="275" r:id="rId20"/>
    <p:sldId id="302" r:id="rId21"/>
    <p:sldId id="303" r:id="rId22"/>
    <p:sldId id="278" r:id="rId23"/>
    <p:sldId id="279" r:id="rId24"/>
    <p:sldId id="281" r:id="rId25"/>
    <p:sldId id="305" r:id="rId26"/>
    <p:sldId id="259" r:id="rId27"/>
    <p:sldId id="258" r:id="rId28"/>
    <p:sldId id="352" r:id="rId29"/>
    <p:sldId id="353" r:id="rId30"/>
    <p:sldId id="354" r:id="rId31"/>
    <p:sldId id="268" r:id="rId32"/>
    <p:sldId id="355" r:id="rId33"/>
    <p:sldId id="356" r:id="rId34"/>
    <p:sldId id="357" r:id="rId35"/>
    <p:sldId id="358" r:id="rId36"/>
    <p:sldId id="359" r:id="rId37"/>
    <p:sldId id="360" r:id="rId38"/>
    <p:sldId id="277" r:id="rId39"/>
    <p:sldId id="361" r:id="rId40"/>
    <p:sldId id="362" r:id="rId41"/>
    <p:sldId id="378" r:id="rId42"/>
    <p:sldId id="363" r:id="rId43"/>
    <p:sldId id="364" r:id="rId44"/>
    <p:sldId id="283" r:id="rId45"/>
    <p:sldId id="284" r:id="rId46"/>
    <p:sldId id="286" r:id="rId47"/>
    <p:sldId id="369" r:id="rId48"/>
    <p:sldId id="288" r:id="rId49"/>
    <p:sldId id="290" r:id="rId50"/>
    <p:sldId id="370" r:id="rId51"/>
    <p:sldId id="317" r:id="rId52"/>
    <p:sldId id="338" r:id="rId53"/>
    <p:sldId id="320" r:id="rId54"/>
    <p:sldId id="339" r:id="rId55"/>
    <p:sldId id="340" r:id="rId56"/>
    <p:sldId id="341" r:id="rId57"/>
    <p:sldId id="323" r:id="rId58"/>
    <p:sldId id="342" r:id="rId59"/>
    <p:sldId id="325" r:id="rId60"/>
    <p:sldId id="326" r:id="rId61"/>
    <p:sldId id="327" r:id="rId62"/>
    <p:sldId id="329" r:id="rId63"/>
    <p:sldId id="330" r:id="rId64"/>
    <p:sldId id="343" r:id="rId65"/>
    <p:sldId id="315" r:id="rId66"/>
    <p:sldId id="372" r:id="rId67"/>
    <p:sldId id="344" r:id="rId68"/>
    <p:sldId id="331" r:id="rId69"/>
    <p:sldId id="332" r:id="rId70"/>
    <p:sldId id="345" r:id="rId71"/>
    <p:sldId id="333" r:id="rId72"/>
    <p:sldId id="334" r:id="rId73"/>
    <p:sldId id="266" r:id="rId74"/>
    <p:sldId id="375" r:id="rId75"/>
    <p:sldId id="379" r:id="rId76"/>
  </p:sldIdLst>
  <p:sldSz cx="9144000" cy="6858000" type="screen4x3"/>
  <p:notesSz cx="6858000" cy="9144000"/>
  <p:custDataLst>
    <p:tags r:id="rId79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36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906"/>
    <a:srgbClr val="0F1399"/>
    <a:srgbClr val="007CB2"/>
    <a:srgbClr val="000080"/>
    <a:srgbClr val="001996"/>
    <a:srgbClr val="C82E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4" autoAdjust="0"/>
    <p:restoredTop sz="94645" autoAdjust="0"/>
  </p:normalViewPr>
  <p:slideViewPr>
    <p:cSldViewPr showGuides="1">
      <p:cViewPr varScale="1">
        <p:scale>
          <a:sx n="108" d="100"/>
          <a:sy n="108" d="100"/>
        </p:scale>
        <p:origin x="1752" y="96"/>
      </p:cViewPr>
      <p:guideLst>
        <p:guide orient="horz" pos="273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microsoft.com/office/2016/11/relationships/changesInfo" Target="changesInfos/changesInfo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tags" Target="tags/tag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handoutMaster" Target="handoutMasters/handoutMaster1.xml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of. Zhao Zheng (SSE)" userId="384c924e-b8eb-47c3-89f7-554e6c281d9d" providerId="ADAL" clId="{C01FEBAB-DA96-4DFF-A611-A4C4CC078037}"/>
    <pc:docChg chg="undo custSel addSld delSld modSld">
      <pc:chgData name="Prof. Zhao Zheng (SSE)" userId="384c924e-b8eb-47c3-89f7-554e6c281d9d" providerId="ADAL" clId="{C01FEBAB-DA96-4DFF-A611-A4C4CC078037}" dt="2022-10-25T10:14:14.337" v="192" actId="14100"/>
      <pc:docMkLst>
        <pc:docMk/>
      </pc:docMkLst>
      <pc:sldChg chg="modSp">
        <pc:chgData name="Prof. Zhao Zheng (SSE)" userId="384c924e-b8eb-47c3-89f7-554e6c281d9d" providerId="ADAL" clId="{C01FEBAB-DA96-4DFF-A611-A4C4CC078037}" dt="2022-10-25T10:01:22.132" v="176" actId="207"/>
        <pc:sldMkLst>
          <pc:docMk/>
          <pc:sldMk cId="0" sldId="263"/>
        </pc:sldMkLst>
        <pc:spChg chg="mod">
          <ac:chgData name="Prof. Zhao Zheng (SSE)" userId="384c924e-b8eb-47c3-89f7-554e6c281d9d" providerId="ADAL" clId="{C01FEBAB-DA96-4DFF-A611-A4C4CC078037}" dt="2022-10-25T10:01:22.132" v="176" actId="207"/>
          <ac:spMkLst>
            <pc:docMk/>
            <pc:sldMk cId="0" sldId="263"/>
            <ac:spMk id="11267" creationId="{00000000-0000-0000-0000-000000000000}"/>
          </ac:spMkLst>
        </pc:spChg>
      </pc:sldChg>
      <pc:sldChg chg="modSp">
        <pc:chgData name="Prof. Zhao Zheng (SSE)" userId="384c924e-b8eb-47c3-89f7-554e6c281d9d" providerId="ADAL" clId="{C01FEBAB-DA96-4DFF-A611-A4C4CC078037}" dt="2022-10-25T10:01:41.164" v="178" actId="207"/>
        <pc:sldMkLst>
          <pc:docMk/>
          <pc:sldMk cId="0" sldId="265"/>
        </pc:sldMkLst>
        <pc:spChg chg="mod">
          <ac:chgData name="Prof. Zhao Zheng (SSE)" userId="384c924e-b8eb-47c3-89f7-554e6c281d9d" providerId="ADAL" clId="{C01FEBAB-DA96-4DFF-A611-A4C4CC078037}" dt="2022-10-25T10:01:41.164" v="178" actId="207"/>
          <ac:spMkLst>
            <pc:docMk/>
            <pc:sldMk cId="0" sldId="265"/>
            <ac:spMk id="14339" creationId="{00000000-0000-0000-0000-000000000000}"/>
          </ac:spMkLst>
        </pc:spChg>
      </pc:sldChg>
      <pc:sldChg chg="modSp">
        <pc:chgData name="Prof. Zhao Zheng (SSE)" userId="384c924e-b8eb-47c3-89f7-554e6c281d9d" providerId="ADAL" clId="{C01FEBAB-DA96-4DFF-A611-A4C4CC078037}" dt="2022-10-25T09:23:16.376" v="130" actId="14100"/>
        <pc:sldMkLst>
          <pc:docMk/>
          <pc:sldMk cId="0" sldId="286"/>
        </pc:sldMkLst>
        <pc:spChg chg="mod">
          <ac:chgData name="Prof. Zhao Zheng (SSE)" userId="384c924e-b8eb-47c3-89f7-554e6c281d9d" providerId="ADAL" clId="{C01FEBAB-DA96-4DFF-A611-A4C4CC078037}" dt="2022-10-25T09:23:16.376" v="130" actId="14100"/>
          <ac:spMkLst>
            <pc:docMk/>
            <pc:sldMk cId="0" sldId="286"/>
            <ac:spMk id="27652" creationId="{00000000-0000-0000-0000-000000000000}"/>
          </ac:spMkLst>
        </pc:spChg>
      </pc:sldChg>
      <pc:sldChg chg="modSp">
        <pc:chgData name="Prof. Zhao Zheng (SSE)" userId="384c924e-b8eb-47c3-89f7-554e6c281d9d" providerId="ADAL" clId="{C01FEBAB-DA96-4DFF-A611-A4C4CC078037}" dt="2022-10-25T10:01:34.550" v="177" actId="207"/>
        <pc:sldMkLst>
          <pc:docMk/>
          <pc:sldMk cId="0" sldId="294"/>
        </pc:sldMkLst>
        <pc:spChg chg="mod">
          <ac:chgData name="Prof. Zhao Zheng (SSE)" userId="384c924e-b8eb-47c3-89f7-554e6c281d9d" providerId="ADAL" clId="{C01FEBAB-DA96-4DFF-A611-A4C4CC078037}" dt="2022-10-25T10:01:34.550" v="177" actId="207"/>
          <ac:spMkLst>
            <pc:docMk/>
            <pc:sldMk cId="0" sldId="294"/>
            <ac:spMk id="13315" creationId="{00000000-0000-0000-0000-000000000000}"/>
          </ac:spMkLst>
        </pc:spChg>
      </pc:sldChg>
      <pc:sldChg chg="addSp modSp">
        <pc:chgData name="Prof. Zhao Zheng (SSE)" userId="384c924e-b8eb-47c3-89f7-554e6c281d9d" providerId="ADAL" clId="{C01FEBAB-DA96-4DFF-A611-A4C4CC078037}" dt="2022-10-25T09:08:19.817" v="112" actId="20577"/>
        <pc:sldMkLst>
          <pc:docMk/>
          <pc:sldMk cId="876374533" sldId="307"/>
        </pc:sldMkLst>
        <pc:spChg chg="add mod">
          <ac:chgData name="Prof. Zhao Zheng (SSE)" userId="384c924e-b8eb-47c3-89f7-554e6c281d9d" providerId="ADAL" clId="{C01FEBAB-DA96-4DFF-A611-A4C4CC078037}" dt="2022-10-25T09:08:19.817" v="112" actId="20577"/>
          <ac:spMkLst>
            <pc:docMk/>
            <pc:sldMk cId="876374533" sldId="307"/>
            <ac:spMk id="2" creationId="{B49BB84C-539E-4643-92F4-2FBB73190AFB}"/>
          </ac:spMkLst>
        </pc:spChg>
      </pc:sldChg>
      <pc:sldChg chg="modSp">
        <pc:chgData name="Prof. Zhao Zheng (SSE)" userId="384c924e-b8eb-47c3-89f7-554e6c281d9d" providerId="ADAL" clId="{C01FEBAB-DA96-4DFF-A611-A4C4CC078037}" dt="2022-10-25T09:24:39.143" v="133" actId="1076"/>
        <pc:sldMkLst>
          <pc:docMk/>
          <pc:sldMk cId="0" sldId="329"/>
        </pc:sldMkLst>
        <pc:spChg chg="mod">
          <ac:chgData name="Prof. Zhao Zheng (SSE)" userId="384c924e-b8eb-47c3-89f7-554e6c281d9d" providerId="ADAL" clId="{C01FEBAB-DA96-4DFF-A611-A4C4CC078037}" dt="2022-10-25T09:24:36.799" v="132" actId="1076"/>
          <ac:spMkLst>
            <pc:docMk/>
            <pc:sldMk cId="0" sldId="329"/>
            <ac:spMk id="16386" creationId="{00000000-0000-0000-0000-000000000000}"/>
          </ac:spMkLst>
        </pc:spChg>
        <pc:spChg chg="mod">
          <ac:chgData name="Prof. Zhao Zheng (SSE)" userId="384c924e-b8eb-47c3-89f7-554e6c281d9d" providerId="ADAL" clId="{C01FEBAB-DA96-4DFF-A611-A4C4CC078037}" dt="2022-10-25T09:24:39.143" v="133" actId="1076"/>
          <ac:spMkLst>
            <pc:docMk/>
            <pc:sldMk cId="0" sldId="329"/>
            <ac:spMk id="16387" creationId="{00000000-0000-0000-0000-000000000000}"/>
          </ac:spMkLst>
        </pc:spChg>
      </pc:sldChg>
      <pc:sldChg chg="addSp modSp">
        <pc:chgData name="Prof. Zhao Zheng (SSE)" userId="384c924e-b8eb-47c3-89f7-554e6c281d9d" providerId="ADAL" clId="{C01FEBAB-DA96-4DFF-A611-A4C4CC078037}" dt="2022-10-25T09:27:28.827" v="164" actId="113"/>
        <pc:sldMkLst>
          <pc:docMk/>
          <pc:sldMk cId="0" sldId="330"/>
        </pc:sldMkLst>
        <pc:spChg chg="add mod">
          <ac:chgData name="Prof. Zhao Zheng (SSE)" userId="384c924e-b8eb-47c3-89f7-554e6c281d9d" providerId="ADAL" clId="{C01FEBAB-DA96-4DFF-A611-A4C4CC078037}" dt="2022-10-25T09:27:28.827" v="164" actId="113"/>
          <ac:spMkLst>
            <pc:docMk/>
            <pc:sldMk cId="0" sldId="330"/>
            <ac:spMk id="2" creationId="{CEF1795F-D937-41FD-A7E2-E7CC056ADEFF}"/>
          </ac:spMkLst>
        </pc:spChg>
        <pc:spChg chg="mod">
          <ac:chgData name="Prof. Zhao Zheng (SSE)" userId="384c924e-b8eb-47c3-89f7-554e6c281d9d" providerId="ADAL" clId="{C01FEBAB-DA96-4DFF-A611-A4C4CC078037}" dt="2022-10-25T09:25:40.383" v="135" actId="14100"/>
          <ac:spMkLst>
            <pc:docMk/>
            <pc:sldMk cId="0" sldId="330"/>
            <ac:spMk id="17411" creationId="{00000000-0000-0000-0000-000000000000}"/>
          </ac:spMkLst>
        </pc:spChg>
      </pc:sldChg>
      <pc:sldChg chg="delSp modSp">
        <pc:chgData name="Prof. Zhao Zheng (SSE)" userId="384c924e-b8eb-47c3-89f7-554e6c281d9d" providerId="ADAL" clId="{C01FEBAB-DA96-4DFF-A611-A4C4CC078037}" dt="2022-10-25T09:47:11.640" v="175" actId="207"/>
        <pc:sldMkLst>
          <pc:docMk/>
          <pc:sldMk cId="0" sldId="333"/>
        </pc:sldMkLst>
        <pc:spChg chg="mod">
          <ac:chgData name="Prof. Zhao Zheng (SSE)" userId="384c924e-b8eb-47c3-89f7-554e6c281d9d" providerId="ADAL" clId="{C01FEBAB-DA96-4DFF-A611-A4C4CC078037}" dt="2022-10-25T09:46:16.863" v="165" actId="14100"/>
          <ac:spMkLst>
            <pc:docMk/>
            <pc:sldMk cId="0" sldId="333"/>
            <ac:spMk id="25602" creationId="{00000000-0000-0000-0000-000000000000}"/>
          </ac:spMkLst>
        </pc:spChg>
        <pc:spChg chg="mod">
          <ac:chgData name="Prof. Zhao Zheng (SSE)" userId="384c924e-b8eb-47c3-89f7-554e6c281d9d" providerId="ADAL" clId="{C01FEBAB-DA96-4DFF-A611-A4C4CC078037}" dt="2022-10-25T09:47:11.640" v="175" actId="207"/>
          <ac:spMkLst>
            <pc:docMk/>
            <pc:sldMk cId="0" sldId="333"/>
            <ac:spMk id="25603" creationId="{00000000-0000-0000-0000-000000000000}"/>
          </ac:spMkLst>
        </pc:spChg>
        <pc:picChg chg="mod">
          <ac:chgData name="Prof. Zhao Zheng (SSE)" userId="384c924e-b8eb-47c3-89f7-554e6c281d9d" providerId="ADAL" clId="{C01FEBAB-DA96-4DFF-A611-A4C4CC078037}" dt="2022-10-25T09:46:46.863" v="174" actId="1076"/>
          <ac:picMkLst>
            <pc:docMk/>
            <pc:sldMk cId="0" sldId="333"/>
            <ac:picMk id="6" creationId="{00000000-0000-0000-0000-000000000000}"/>
          </ac:picMkLst>
        </pc:picChg>
        <pc:picChg chg="del">
          <ac:chgData name="Prof. Zhao Zheng (SSE)" userId="384c924e-b8eb-47c3-89f7-554e6c281d9d" providerId="ADAL" clId="{C01FEBAB-DA96-4DFF-A611-A4C4CC078037}" dt="2022-10-25T09:46:30.436" v="167"/>
          <ac:picMkLst>
            <pc:docMk/>
            <pc:sldMk cId="0" sldId="333"/>
            <ac:picMk id="7" creationId="{00000000-0000-0000-0000-000000000000}"/>
          </ac:picMkLst>
        </pc:picChg>
      </pc:sldChg>
      <pc:sldChg chg="addSp modSp">
        <pc:chgData name="Prof. Zhao Zheng (SSE)" userId="384c924e-b8eb-47c3-89f7-554e6c281d9d" providerId="ADAL" clId="{C01FEBAB-DA96-4DFF-A611-A4C4CC078037}" dt="2022-10-25T09:46:42.991" v="173" actId="1076"/>
        <pc:sldMkLst>
          <pc:docMk/>
          <pc:sldMk cId="0" sldId="334"/>
        </pc:sldMkLst>
        <pc:picChg chg="mod">
          <ac:chgData name="Prof. Zhao Zheng (SSE)" userId="384c924e-b8eb-47c3-89f7-554e6c281d9d" providerId="ADAL" clId="{C01FEBAB-DA96-4DFF-A611-A4C4CC078037}" dt="2022-10-25T09:46:37.279" v="169" actId="1076"/>
          <ac:picMkLst>
            <pc:docMk/>
            <pc:sldMk cId="0" sldId="334"/>
            <ac:picMk id="5" creationId="{00000000-0000-0000-0000-000000000000}"/>
          </ac:picMkLst>
        </pc:picChg>
        <pc:picChg chg="add mod">
          <ac:chgData name="Prof. Zhao Zheng (SSE)" userId="384c924e-b8eb-47c3-89f7-554e6c281d9d" providerId="ADAL" clId="{C01FEBAB-DA96-4DFF-A611-A4C4CC078037}" dt="2022-10-25T09:46:42.991" v="173" actId="1076"/>
          <ac:picMkLst>
            <pc:docMk/>
            <pc:sldMk cId="0" sldId="334"/>
            <ac:picMk id="6" creationId="{E7A710D2-1E43-4A98-91DE-8A9270758E72}"/>
          </ac:picMkLst>
        </pc:picChg>
      </pc:sldChg>
      <pc:sldChg chg="addSp delSp modSp">
        <pc:chgData name="Prof. Zhao Zheng (SSE)" userId="384c924e-b8eb-47c3-89f7-554e6c281d9d" providerId="ADAL" clId="{C01FEBAB-DA96-4DFF-A611-A4C4CC078037}" dt="2022-10-25T09:20:23.626" v="117"/>
        <pc:sldMkLst>
          <pc:docMk/>
          <pc:sldMk cId="0" sldId="363"/>
        </pc:sldMkLst>
        <pc:picChg chg="add del mod">
          <ac:chgData name="Prof. Zhao Zheng (SSE)" userId="384c924e-b8eb-47c3-89f7-554e6c281d9d" providerId="ADAL" clId="{C01FEBAB-DA96-4DFF-A611-A4C4CC078037}" dt="2022-10-25T09:20:23.626" v="117"/>
          <ac:picMkLst>
            <pc:docMk/>
            <pc:sldMk cId="0" sldId="363"/>
            <ac:picMk id="3" creationId="{E907876F-8C0E-41FE-9BDF-5683BDBE2183}"/>
          </ac:picMkLst>
        </pc:picChg>
      </pc:sldChg>
      <pc:sldChg chg="addSp delSp modSp add">
        <pc:chgData name="Prof. Zhao Zheng (SSE)" userId="384c924e-b8eb-47c3-89f7-554e6c281d9d" providerId="ADAL" clId="{C01FEBAB-DA96-4DFF-A611-A4C4CC078037}" dt="2022-10-25T08:54:46.098" v="18" actId="1076"/>
        <pc:sldMkLst>
          <pc:docMk/>
          <pc:sldMk cId="3042379542" sldId="376"/>
        </pc:sldMkLst>
        <pc:spChg chg="del">
          <ac:chgData name="Prof. Zhao Zheng (SSE)" userId="384c924e-b8eb-47c3-89f7-554e6c281d9d" providerId="ADAL" clId="{C01FEBAB-DA96-4DFF-A611-A4C4CC078037}" dt="2022-10-25T08:53:20.922" v="1"/>
          <ac:spMkLst>
            <pc:docMk/>
            <pc:sldMk cId="3042379542" sldId="376"/>
            <ac:spMk id="2" creationId="{C87D442B-1CF4-4EC0-BFAF-B88F98EFA423}"/>
          </ac:spMkLst>
        </pc:spChg>
        <pc:spChg chg="del">
          <ac:chgData name="Prof. Zhao Zheng (SSE)" userId="384c924e-b8eb-47c3-89f7-554e6c281d9d" providerId="ADAL" clId="{C01FEBAB-DA96-4DFF-A611-A4C4CC078037}" dt="2022-10-25T08:53:20.922" v="1"/>
          <ac:spMkLst>
            <pc:docMk/>
            <pc:sldMk cId="3042379542" sldId="376"/>
            <ac:spMk id="3" creationId="{908EE555-FE5C-4DA5-91A0-E9883FE9BE28}"/>
          </ac:spMkLst>
        </pc:spChg>
        <pc:spChg chg="del">
          <ac:chgData name="Prof. Zhao Zheng (SSE)" userId="384c924e-b8eb-47c3-89f7-554e6c281d9d" providerId="ADAL" clId="{C01FEBAB-DA96-4DFF-A611-A4C4CC078037}" dt="2022-10-25T08:53:20.922" v="1"/>
          <ac:spMkLst>
            <pc:docMk/>
            <pc:sldMk cId="3042379542" sldId="376"/>
            <ac:spMk id="4" creationId="{BEDBD7D7-BE72-4FC3-B226-1AFB12C33E2B}"/>
          </ac:spMkLst>
        </pc:spChg>
        <pc:spChg chg="add del mod">
          <ac:chgData name="Prof. Zhao Zheng (SSE)" userId="384c924e-b8eb-47c3-89f7-554e6c281d9d" providerId="ADAL" clId="{C01FEBAB-DA96-4DFF-A611-A4C4CC078037}" dt="2022-10-25T08:53:35.764" v="6" actId="478"/>
          <ac:spMkLst>
            <pc:docMk/>
            <pc:sldMk cId="3042379542" sldId="376"/>
            <ac:spMk id="5" creationId="{9836F761-ECED-4B65-AB6C-FC412E022EC6}"/>
          </ac:spMkLst>
        </pc:spChg>
        <pc:spChg chg="add del mod">
          <ac:chgData name="Prof. Zhao Zheng (SSE)" userId="384c924e-b8eb-47c3-89f7-554e6c281d9d" providerId="ADAL" clId="{C01FEBAB-DA96-4DFF-A611-A4C4CC078037}" dt="2022-10-25T08:53:37.396" v="7" actId="478"/>
          <ac:spMkLst>
            <pc:docMk/>
            <pc:sldMk cId="3042379542" sldId="376"/>
            <ac:spMk id="6" creationId="{BA421484-0DFE-4CA9-B461-3A86CC791516}"/>
          </ac:spMkLst>
        </pc:spChg>
        <pc:spChg chg="add del mod">
          <ac:chgData name="Prof. Zhao Zheng (SSE)" userId="384c924e-b8eb-47c3-89f7-554e6c281d9d" providerId="ADAL" clId="{C01FEBAB-DA96-4DFF-A611-A4C4CC078037}" dt="2022-10-25T08:53:31.539" v="5" actId="478"/>
          <ac:spMkLst>
            <pc:docMk/>
            <pc:sldMk cId="3042379542" sldId="376"/>
            <ac:spMk id="7" creationId="{2F71E3F7-2037-4AD5-9DE8-3B3E82BE2E28}"/>
          </ac:spMkLst>
        </pc:spChg>
        <pc:picChg chg="add mod">
          <ac:chgData name="Prof. Zhao Zheng (SSE)" userId="384c924e-b8eb-47c3-89f7-554e6c281d9d" providerId="ADAL" clId="{C01FEBAB-DA96-4DFF-A611-A4C4CC078037}" dt="2022-10-25T08:54:42.474" v="17" actId="1076"/>
          <ac:picMkLst>
            <pc:docMk/>
            <pc:sldMk cId="3042379542" sldId="376"/>
            <ac:picMk id="8" creationId="{8016DFD0-D398-4800-ADCD-DD7235E95B52}"/>
          </ac:picMkLst>
        </pc:picChg>
        <pc:picChg chg="add mod">
          <ac:chgData name="Prof. Zhao Zheng (SSE)" userId="384c924e-b8eb-47c3-89f7-554e6c281d9d" providerId="ADAL" clId="{C01FEBAB-DA96-4DFF-A611-A4C4CC078037}" dt="2022-10-25T08:54:46.098" v="18" actId="1076"/>
          <ac:picMkLst>
            <pc:docMk/>
            <pc:sldMk cId="3042379542" sldId="376"/>
            <ac:picMk id="9" creationId="{91D51EC4-FB4D-42BC-9543-196E5624E38A}"/>
          </ac:picMkLst>
        </pc:picChg>
        <pc:picChg chg="add del mod">
          <ac:chgData name="Prof. Zhao Zheng (SSE)" userId="384c924e-b8eb-47c3-89f7-554e6c281d9d" providerId="ADAL" clId="{C01FEBAB-DA96-4DFF-A611-A4C4CC078037}" dt="2022-10-25T08:53:39.699" v="8" actId="478"/>
          <ac:picMkLst>
            <pc:docMk/>
            <pc:sldMk cId="3042379542" sldId="376"/>
            <ac:picMk id="1025" creationId="{BA270420-B2A2-4076-9BB3-C8C3CBFC8121}"/>
          </ac:picMkLst>
        </pc:picChg>
        <pc:picChg chg="add del mod">
          <ac:chgData name="Prof. Zhao Zheng (SSE)" userId="384c924e-b8eb-47c3-89f7-554e6c281d9d" providerId="ADAL" clId="{C01FEBAB-DA96-4DFF-A611-A4C4CC078037}" dt="2022-10-25T08:53:39.699" v="8" actId="478"/>
          <ac:picMkLst>
            <pc:docMk/>
            <pc:sldMk cId="3042379542" sldId="376"/>
            <ac:picMk id="1026" creationId="{02C80896-2B1F-46C6-9541-074C91A7B0EF}"/>
          </ac:picMkLst>
        </pc:picChg>
      </pc:sldChg>
      <pc:sldChg chg="addSp delSp modSp add">
        <pc:chgData name="Prof. Zhao Zheng (SSE)" userId="384c924e-b8eb-47c3-89f7-554e6c281d9d" providerId="ADAL" clId="{C01FEBAB-DA96-4DFF-A611-A4C4CC078037}" dt="2022-10-25T10:06:07.006" v="183" actId="1076"/>
        <pc:sldMkLst>
          <pc:docMk/>
          <pc:sldMk cId="1085442771" sldId="377"/>
        </pc:sldMkLst>
        <pc:spChg chg="del">
          <ac:chgData name="Prof. Zhao Zheng (SSE)" userId="384c924e-b8eb-47c3-89f7-554e6c281d9d" providerId="ADAL" clId="{C01FEBAB-DA96-4DFF-A611-A4C4CC078037}" dt="2022-10-25T08:56:33.137" v="20"/>
          <ac:spMkLst>
            <pc:docMk/>
            <pc:sldMk cId="1085442771" sldId="377"/>
            <ac:spMk id="2" creationId="{0D6CED6A-0CDC-45FC-B08C-C9CAB7671880}"/>
          </ac:spMkLst>
        </pc:spChg>
        <pc:spChg chg="del">
          <ac:chgData name="Prof. Zhao Zheng (SSE)" userId="384c924e-b8eb-47c3-89f7-554e6c281d9d" providerId="ADAL" clId="{C01FEBAB-DA96-4DFF-A611-A4C4CC078037}" dt="2022-10-25T08:56:33.137" v="20"/>
          <ac:spMkLst>
            <pc:docMk/>
            <pc:sldMk cId="1085442771" sldId="377"/>
            <ac:spMk id="3" creationId="{3A92BD21-C319-40AA-A0AD-87CDDD7FF340}"/>
          </ac:spMkLst>
        </pc:spChg>
        <pc:spChg chg="add mod">
          <ac:chgData name="Prof. Zhao Zheng (SSE)" userId="384c924e-b8eb-47c3-89f7-554e6c281d9d" providerId="ADAL" clId="{C01FEBAB-DA96-4DFF-A611-A4C4CC078037}" dt="2022-10-25T08:56:48.284" v="24" actId="1076"/>
          <ac:spMkLst>
            <pc:docMk/>
            <pc:sldMk cId="1085442771" sldId="377"/>
            <ac:spMk id="5" creationId="{D1C5F885-5352-49B8-8A77-043D4C6327D6}"/>
          </ac:spMkLst>
        </pc:spChg>
        <pc:spChg chg="add mod">
          <ac:chgData name="Prof. Zhao Zheng (SSE)" userId="384c924e-b8eb-47c3-89f7-554e6c281d9d" providerId="ADAL" clId="{C01FEBAB-DA96-4DFF-A611-A4C4CC078037}" dt="2022-10-25T10:02:41.501" v="179" actId="207"/>
          <ac:spMkLst>
            <pc:docMk/>
            <pc:sldMk cId="1085442771" sldId="377"/>
            <ac:spMk id="6" creationId="{00F6D8EE-D526-43CA-B2AF-C23FFEC80E5C}"/>
          </ac:spMkLst>
        </pc:spChg>
        <pc:spChg chg="add mod">
          <ac:chgData name="Prof. Zhao Zheng (SSE)" userId="384c924e-b8eb-47c3-89f7-554e6c281d9d" providerId="ADAL" clId="{C01FEBAB-DA96-4DFF-A611-A4C4CC078037}" dt="2022-10-25T09:05:59.883" v="101" actId="1076"/>
          <ac:spMkLst>
            <pc:docMk/>
            <pc:sldMk cId="1085442771" sldId="377"/>
            <ac:spMk id="7" creationId="{71AB779F-4C7D-4523-8E9E-DF50FCDCD03B}"/>
          </ac:spMkLst>
        </pc:spChg>
        <pc:picChg chg="add mod">
          <ac:chgData name="Prof. Zhao Zheng (SSE)" userId="384c924e-b8eb-47c3-89f7-554e6c281d9d" providerId="ADAL" clId="{C01FEBAB-DA96-4DFF-A611-A4C4CC078037}" dt="2022-10-25T09:06:02.871" v="102" actId="1076"/>
          <ac:picMkLst>
            <pc:docMk/>
            <pc:sldMk cId="1085442771" sldId="377"/>
            <ac:picMk id="4" creationId="{E532FE86-762B-45E3-A7E4-EA779C1A1EDB}"/>
          </ac:picMkLst>
        </pc:picChg>
        <pc:picChg chg="add mod">
          <ac:chgData name="Prof. Zhao Zheng (SSE)" userId="384c924e-b8eb-47c3-89f7-554e6c281d9d" providerId="ADAL" clId="{C01FEBAB-DA96-4DFF-A611-A4C4CC078037}" dt="2022-10-25T10:06:07.006" v="183" actId="1076"/>
          <ac:picMkLst>
            <pc:docMk/>
            <pc:sldMk cId="1085442771" sldId="377"/>
            <ac:picMk id="8" creationId="{48342674-3EA6-4547-86D3-DC69F6A9A52B}"/>
          </ac:picMkLst>
        </pc:picChg>
      </pc:sldChg>
      <pc:sldChg chg="delSp add del">
        <pc:chgData name="Prof. Zhao Zheng (SSE)" userId="384c924e-b8eb-47c3-89f7-554e6c281d9d" providerId="ADAL" clId="{C01FEBAB-DA96-4DFF-A611-A4C4CC078037}" dt="2022-10-25T09:19:46.410" v="115" actId="2696"/>
        <pc:sldMkLst>
          <pc:docMk/>
          <pc:sldMk cId="84796260" sldId="378"/>
        </pc:sldMkLst>
        <pc:spChg chg="del">
          <ac:chgData name="Prof. Zhao Zheng (SSE)" userId="384c924e-b8eb-47c3-89f7-554e6c281d9d" providerId="ADAL" clId="{C01FEBAB-DA96-4DFF-A611-A4C4CC078037}" dt="2022-10-25T09:09:03.006" v="114"/>
          <ac:spMkLst>
            <pc:docMk/>
            <pc:sldMk cId="84796260" sldId="378"/>
            <ac:spMk id="2" creationId="{8FCCE401-4CB8-46E9-8044-3C086F0BFFEE}"/>
          </ac:spMkLst>
        </pc:spChg>
        <pc:spChg chg="del">
          <ac:chgData name="Prof. Zhao Zheng (SSE)" userId="384c924e-b8eb-47c3-89f7-554e6c281d9d" providerId="ADAL" clId="{C01FEBAB-DA96-4DFF-A611-A4C4CC078037}" dt="2022-10-25T09:09:03.006" v="114"/>
          <ac:spMkLst>
            <pc:docMk/>
            <pc:sldMk cId="84796260" sldId="378"/>
            <ac:spMk id="3" creationId="{CF62BC01-BA0D-4644-90FA-6AA2B52E4F99}"/>
          </ac:spMkLst>
        </pc:spChg>
      </pc:sldChg>
      <pc:sldChg chg="addSp delSp modSp add">
        <pc:chgData name="Prof. Zhao Zheng (SSE)" userId="384c924e-b8eb-47c3-89f7-554e6c281d9d" providerId="ADAL" clId="{C01FEBAB-DA96-4DFF-A611-A4C4CC078037}" dt="2022-10-25T09:20:56.509" v="126" actId="1076"/>
        <pc:sldMkLst>
          <pc:docMk/>
          <pc:sldMk cId="1801680411" sldId="378"/>
        </pc:sldMkLst>
        <pc:spChg chg="del">
          <ac:chgData name="Prof. Zhao Zheng (SSE)" userId="384c924e-b8eb-47c3-89f7-554e6c281d9d" providerId="ADAL" clId="{C01FEBAB-DA96-4DFF-A611-A4C4CC078037}" dt="2022-10-25T09:20:49.652" v="122"/>
          <ac:spMkLst>
            <pc:docMk/>
            <pc:sldMk cId="1801680411" sldId="378"/>
            <ac:spMk id="2" creationId="{1B0B0424-A397-4C6E-9998-6D5B58D83553}"/>
          </ac:spMkLst>
        </pc:spChg>
        <pc:spChg chg="del">
          <ac:chgData name="Prof. Zhao Zheng (SSE)" userId="384c924e-b8eb-47c3-89f7-554e6c281d9d" providerId="ADAL" clId="{C01FEBAB-DA96-4DFF-A611-A4C4CC078037}" dt="2022-10-25T09:20:49.652" v="122"/>
          <ac:spMkLst>
            <pc:docMk/>
            <pc:sldMk cId="1801680411" sldId="378"/>
            <ac:spMk id="3" creationId="{8B90586C-83AD-43EB-9898-52B17EC674BD}"/>
          </ac:spMkLst>
        </pc:spChg>
        <pc:spChg chg="del">
          <ac:chgData name="Prof. Zhao Zheng (SSE)" userId="384c924e-b8eb-47c3-89f7-554e6c281d9d" providerId="ADAL" clId="{C01FEBAB-DA96-4DFF-A611-A4C4CC078037}" dt="2022-10-25T09:20:49.652" v="122"/>
          <ac:spMkLst>
            <pc:docMk/>
            <pc:sldMk cId="1801680411" sldId="378"/>
            <ac:spMk id="4" creationId="{BF2AD01D-994E-42AF-9842-8EDB3D41498E}"/>
          </ac:spMkLst>
        </pc:spChg>
        <pc:picChg chg="add mod">
          <ac:chgData name="Prof. Zhao Zheng (SSE)" userId="384c924e-b8eb-47c3-89f7-554e6c281d9d" providerId="ADAL" clId="{C01FEBAB-DA96-4DFF-A611-A4C4CC078037}" dt="2022-10-25T09:20:56.509" v="126" actId="1076"/>
          <ac:picMkLst>
            <pc:docMk/>
            <pc:sldMk cId="1801680411" sldId="378"/>
            <ac:picMk id="5" creationId="{B1160F84-6B22-4CAF-A643-8B154DEB8538}"/>
          </ac:picMkLst>
        </pc:picChg>
      </pc:sldChg>
      <pc:sldChg chg="delSp add del">
        <pc:chgData name="Prof. Zhao Zheng (SSE)" userId="384c924e-b8eb-47c3-89f7-554e6c281d9d" providerId="ADAL" clId="{C01FEBAB-DA96-4DFF-A611-A4C4CC078037}" dt="2022-10-25T09:20:32.516" v="120" actId="2696"/>
        <pc:sldMkLst>
          <pc:docMk/>
          <pc:sldMk cId="3084031237" sldId="378"/>
        </pc:sldMkLst>
        <pc:spChg chg="del">
          <ac:chgData name="Prof. Zhao Zheng (SSE)" userId="384c924e-b8eb-47c3-89f7-554e6c281d9d" providerId="ADAL" clId="{C01FEBAB-DA96-4DFF-A611-A4C4CC078037}" dt="2022-10-25T09:20:30.332" v="119"/>
          <ac:spMkLst>
            <pc:docMk/>
            <pc:sldMk cId="3084031237" sldId="378"/>
            <ac:spMk id="2" creationId="{9D5F74D5-79B1-4417-B8AD-012D1EB39CA7}"/>
          </ac:spMkLst>
        </pc:spChg>
        <pc:spChg chg="del">
          <ac:chgData name="Prof. Zhao Zheng (SSE)" userId="384c924e-b8eb-47c3-89f7-554e6c281d9d" providerId="ADAL" clId="{C01FEBAB-DA96-4DFF-A611-A4C4CC078037}" dt="2022-10-25T09:20:30.332" v="119"/>
          <ac:spMkLst>
            <pc:docMk/>
            <pc:sldMk cId="3084031237" sldId="378"/>
            <ac:spMk id="3" creationId="{55783730-C29E-458D-B1F7-C4A7D0F092D3}"/>
          </ac:spMkLst>
        </pc:spChg>
      </pc:sldChg>
      <pc:sldChg chg="addSp delSp modSp add">
        <pc:chgData name="Prof. Zhao Zheng (SSE)" userId="384c924e-b8eb-47c3-89f7-554e6c281d9d" providerId="ADAL" clId="{C01FEBAB-DA96-4DFF-A611-A4C4CC078037}" dt="2022-10-25T10:14:14.337" v="192" actId="14100"/>
        <pc:sldMkLst>
          <pc:docMk/>
          <pc:sldMk cId="3175331331" sldId="379"/>
        </pc:sldMkLst>
        <pc:spChg chg="del">
          <ac:chgData name="Prof. Zhao Zheng (SSE)" userId="384c924e-b8eb-47c3-89f7-554e6c281d9d" providerId="ADAL" clId="{C01FEBAB-DA96-4DFF-A611-A4C4CC078037}" dt="2022-10-25T10:12:19.432" v="185"/>
          <ac:spMkLst>
            <pc:docMk/>
            <pc:sldMk cId="3175331331" sldId="379"/>
            <ac:spMk id="2" creationId="{D8667820-F9DB-4BBD-A5CF-E0F59C7F9F55}"/>
          </ac:spMkLst>
        </pc:spChg>
        <pc:spChg chg="del">
          <ac:chgData name="Prof. Zhao Zheng (SSE)" userId="384c924e-b8eb-47c3-89f7-554e6c281d9d" providerId="ADAL" clId="{C01FEBAB-DA96-4DFF-A611-A4C4CC078037}" dt="2022-10-25T10:12:19.432" v="185"/>
          <ac:spMkLst>
            <pc:docMk/>
            <pc:sldMk cId="3175331331" sldId="379"/>
            <ac:spMk id="3" creationId="{6A3E9E49-6CA6-4099-A7C4-42F460BC94CE}"/>
          </ac:spMkLst>
        </pc:spChg>
        <pc:spChg chg="del">
          <ac:chgData name="Prof. Zhao Zheng (SSE)" userId="384c924e-b8eb-47c3-89f7-554e6c281d9d" providerId="ADAL" clId="{C01FEBAB-DA96-4DFF-A611-A4C4CC078037}" dt="2022-10-25T10:12:19.432" v="185"/>
          <ac:spMkLst>
            <pc:docMk/>
            <pc:sldMk cId="3175331331" sldId="379"/>
            <ac:spMk id="4" creationId="{04024112-CC01-42F4-BAD2-F03DCCEE7059}"/>
          </ac:spMkLst>
        </pc:spChg>
        <pc:picChg chg="add mod">
          <ac:chgData name="Prof. Zhao Zheng (SSE)" userId="384c924e-b8eb-47c3-89f7-554e6c281d9d" providerId="ADAL" clId="{C01FEBAB-DA96-4DFF-A611-A4C4CC078037}" dt="2022-10-25T10:12:24.785" v="189" actId="1076"/>
          <ac:picMkLst>
            <pc:docMk/>
            <pc:sldMk cId="3175331331" sldId="379"/>
            <ac:picMk id="6" creationId="{0B6C0003-33F4-4575-8D29-8126F718D3CC}"/>
          </ac:picMkLst>
        </pc:picChg>
        <pc:picChg chg="add mod">
          <ac:chgData name="Prof. Zhao Zheng (SSE)" userId="384c924e-b8eb-47c3-89f7-554e6c281d9d" providerId="ADAL" clId="{C01FEBAB-DA96-4DFF-A611-A4C4CC078037}" dt="2022-10-25T10:14:14.337" v="192" actId="14100"/>
          <ac:picMkLst>
            <pc:docMk/>
            <pc:sldMk cId="3175331331" sldId="379"/>
            <ac:picMk id="2050" creationId="{0EDA4AFB-E2BB-4EA2-A5BF-84C9A9B2241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167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167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fld id="{79AF29C6-AB9E-494F-822D-0F266B3A491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19177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86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686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86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fld id="{4843F842-50A5-48F7-9674-A615839F7C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66600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6F10A0BB-62B8-49E7-B5C5-3D5219C3993A}" type="slidenum">
              <a:rPr lang="en-US" altLang="en-US" sz="1200" smtClean="0"/>
              <a:pPr/>
              <a:t>1</a:t>
            </a:fld>
            <a:endParaRPr lang="en-US" altLang="en-US" sz="120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5246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AEEE3BEA-611C-4AD4-BE97-EA8A20C6ACC6}" type="slidenum">
              <a:rPr lang="en-US" altLang="en-US" sz="1200" smtClean="0"/>
              <a:pPr/>
              <a:t>12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679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6D974847-1A5C-4A49-A24F-F1F6D4BA9977}" type="slidenum">
              <a:rPr lang="en-US" altLang="en-US" sz="1200" smtClean="0"/>
              <a:pPr/>
              <a:t>13</a:t>
            </a:fld>
            <a:endParaRPr lang="en-US" altLang="en-US" sz="120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45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5F126FF5-EAE6-4E71-A3A9-6998A60A0F6A}" type="slidenum">
              <a:rPr lang="en-US" altLang="en-US" sz="1200" smtClean="0"/>
              <a:pPr/>
              <a:t>14</a:t>
            </a:fld>
            <a:endParaRPr lang="en-US" altLang="en-US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429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31B2CA0D-4023-4D46-941F-68BFA27E856A}" type="slidenum">
              <a:rPr lang="en-US" altLang="en-US" sz="1200" smtClean="0"/>
              <a:pPr/>
              <a:t>18</a:t>
            </a:fld>
            <a:endParaRPr lang="en-US" altLang="en-US" sz="12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222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F0D8DD7F-5830-40E6-B96B-0BEF95EB2B4F}" type="slidenum">
              <a:rPr lang="en-US" altLang="en-US" sz="1200" smtClean="0"/>
              <a:pPr/>
              <a:t>21</a:t>
            </a:fld>
            <a:endParaRPr lang="en-US" altLang="en-US" sz="120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6029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34771F0C-389F-41EA-9BAE-568A472AE466}" type="slidenum">
              <a:rPr lang="en-US" altLang="en-US" sz="1200" smtClean="0"/>
              <a:pPr/>
              <a:t>22</a:t>
            </a:fld>
            <a:endParaRPr lang="en-US" altLang="en-US" sz="12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9837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6585D720-5187-4C7C-976F-717367380C64}" type="slidenum">
              <a:rPr lang="en-US" altLang="en-US" sz="1200" smtClean="0"/>
              <a:pPr/>
              <a:t>23</a:t>
            </a:fld>
            <a:endParaRPr lang="en-US" altLang="en-US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0644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98D93C4C-C7A0-4AC7-A490-7E45FB2B3D6F}" type="slidenum">
              <a:rPr lang="en-US" altLang="en-US" sz="1200" smtClean="0"/>
              <a:pPr/>
              <a:t>25</a:t>
            </a:fld>
            <a:endParaRPr lang="en-US" altLang="en-US" sz="120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43856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5F37E936-5C0E-4BDA-845B-F4FAB2FFB0D1}" type="slidenum">
              <a:rPr lang="en-US" altLang="en-US" sz="1200" smtClean="0"/>
              <a:pPr/>
              <a:t>26</a:t>
            </a:fld>
            <a:endParaRPr lang="en-US" altLang="en-US" sz="120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33585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42F84E05-69DC-469E-9DF3-917F4D2B0783}" type="slidenum">
              <a:rPr lang="en-US" altLang="en-US" sz="1200" smtClean="0"/>
              <a:pPr/>
              <a:t>28</a:t>
            </a:fld>
            <a:endParaRPr lang="en-US" altLang="en-US" sz="12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6300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E498DAAE-5DB6-4E6F-B249-ABB7E0591283}" type="slidenum">
              <a:rPr lang="en-US" altLang="en-US" sz="1200" smtClean="0"/>
              <a:pPr/>
              <a:t>2</a:t>
            </a:fld>
            <a:endParaRPr lang="en-US" altLang="en-US" sz="120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6636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0ADF44BD-BEB0-4FE8-A2E3-2E524B7A7B3F}" type="slidenum">
              <a:rPr lang="en-US" altLang="en-US" sz="1200" smtClean="0"/>
              <a:pPr/>
              <a:t>30</a:t>
            </a:fld>
            <a:endParaRPr lang="en-US" altLang="en-US" sz="120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26151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D2BDDF66-ABDD-4A9F-8A37-8B277094BBB2}" type="slidenum">
              <a:rPr lang="en-US" altLang="en-US" sz="1200" smtClean="0"/>
              <a:pPr/>
              <a:t>34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63521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78D53D36-C443-48D3-AC0E-FFAA47A7E36E}" type="slidenum">
              <a:rPr lang="en-US" altLang="en-US" sz="1200" smtClean="0"/>
              <a:pPr/>
              <a:t>35</a:t>
            </a:fld>
            <a:endParaRPr lang="en-US" altLang="en-US" sz="120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8693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BAB690FE-8427-4F8A-9CFD-67BE24AEEA99}" type="slidenum">
              <a:rPr lang="en-US" altLang="en-US" sz="1200" smtClean="0"/>
              <a:pPr/>
              <a:t>37</a:t>
            </a:fld>
            <a:endParaRPr lang="en-US" altLang="en-US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5330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83E42F36-9D10-437E-BAE1-9092BCCB6119}" type="slidenum">
              <a:rPr lang="en-US" altLang="en-US" sz="1200" smtClean="0"/>
              <a:pPr/>
              <a:t>39</a:t>
            </a:fld>
            <a:endParaRPr lang="en-US" altLang="en-US" sz="12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27048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45A9E054-108B-432D-B61B-691921D639A7}" type="slidenum">
              <a:rPr lang="en-US" altLang="en-US" sz="1200" smtClean="0"/>
              <a:pPr/>
              <a:t>41</a:t>
            </a:fld>
            <a:endParaRPr lang="en-US" altLang="en-US" sz="120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19574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334B9612-8F20-4C67-B886-5ECCB3B91C9A}" type="slidenum">
              <a:rPr lang="en-US" altLang="en-US" sz="1200" smtClean="0"/>
              <a:pPr/>
              <a:t>43</a:t>
            </a:fld>
            <a:endParaRPr lang="en-US" altLang="en-US" sz="120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/>
              <a:t>Start here 6/21/10</a:t>
            </a:r>
          </a:p>
        </p:txBody>
      </p:sp>
    </p:spTree>
    <p:extLst>
      <p:ext uri="{BB962C8B-B14F-4D97-AF65-F5344CB8AC3E}">
        <p14:creationId xmlns:p14="http://schemas.microsoft.com/office/powerpoint/2010/main" val="16274689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7F66AF3C-851F-4801-8368-76D1A7D808C5}" type="slidenum">
              <a:rPr lang="en-US" altLang="en-US" sz="1200" smtClean="0"/>
              <a:pPr/>
              <a:t>44</a:t>
            </a:fld>
            <a:endParaRPr lang="en-US" altLang="en-US" sz="120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56644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31638104-9A89-42E4-9CDB-D09069637609}" type="slidenum">
              <a:rPr lang="en-US" altLang="en-US" sz="1200" smtClean="0"/>
              <a:pPr/>
              <a:t>45</a:t>
            </a:fld>
            <a:endParaRPr lang="en-US" altLang="en-US" sz="120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04982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4CF674CD-1F75-447C-ADEA-E19BC1CC5643}" type="slidenum">
              <a:rPr lang="en-US" altLang="en-US" sz="1200" smtClean="0"/>
              <a:pPr/>
              <a:t>47</a:t>
            </a:fld>
            <a:endParaRPr lang="en-US" altLang="en-US" sz="120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0948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2D769EB2-B83F-41F8-A020-5F147C752931}" type="slidenum">
              <a:rPr lang="en-US" altLang="en-US" sz="1200" smtClean="0"/>
              <a:pPr/>
              <a:t>4</a:t>
            </a:fld>
            <a:endParaRPr lang="en-US" altLang="en-US" sz="120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6000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9976BF38-9D58-4BA8-BAEF-2D7145107A3B}" type="slidenum">
              <a:rPr lang="en-US" altLang="en-US" sz="1200" smtClean="0"/>
              <a:pPr/>
              <a:t>48</a:t>
            </a:fld>
            <a:endParaRPr lang="en-US" altLang="en-US" sz="12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97666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</a:t>
            </a:r>
            <a:r>
              <a:rPr lang="zh-CN" altLang="en-US" dirty="0"/>
              <a:t>刚好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B3E9DB-E6E0-4A25-B9EB-4F222809AA5B}" type="slidenum">
              <a:rPr lang="en-US" altLang="en-US" smtClean="0"/>
              <a:pPr>
                <a:defRPr/>
              </a:pPr>
              <a:t>57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18347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b="1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3DF09FCE-A61D-4898-B361-6DBA6C3BA5BE}" type="slidenum">
              <a:rPr lang="en-US" altLang="en-US" sz="1200" smtClean="0"/>
              <a:pPr/>
              <a:t>62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4582825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7B74E1DF-14A9-4D0E-96E2-90D7D0A78795}" type="slidenum">
              <a:rPr lang="en-US" altLang="en-US" sz="1200" smtClean="0"/>
              <a:pPr/>
              <a:t>65</a:t>
            </a:fld>
            <a:endParaRPr lang="en-US" altLang="en-US" sz="120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11273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Melting point---intermolecular packing is weaker; boiling point: intermolecular attractive force of toluene is larger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B3E9DB-E6E0-4A25-B9EB-4F222809AA5B}" type="slidenum">
              <a:rPr lang="en-US" altLang="en-US" smtClean="0"/>
              <a:pPr>
                <a:defRPr/>
              </a:pPr>
              <a:t>70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4281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1059C037-21E2-4D58-BD40-7169FCCBBFD4}" type="slidenum">
              <a:rPr lang="en-US" altLang="en-US" sz="1200" smtClean="0"/>
              <a:pPr/>
              <a:t>71</a:t>
            </a:fld>
            <a:endParaRPr lang="en-US" altLang="en-US" sz="12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94778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5428EF53-1252-46F3-B8FB-21394725E026}" type="slidenum">
              <a:rPr lang="en-US" altLang="en-US" sz="1200" smtClean="0"/>
              <a:pPr/>
              <a:t>72</a:t>
            </a:fld>
            <a:endParaRPr lang="en-US" altLang="en-US" sz="120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22988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4B20371F-63F2-43B7-BEAF-AA95D1486F4F}" type="slidenum">
              <a:rPr lang="en-US" altLang="en-US" sz="1200" smtClean="0"/>
              <a:pPr/>
              <a:t>73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4891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C1B68243-A3B0-4A68-86F3-D58D0D365E12}" type="slidenum">
              <a:rPr lang="en-US" altLang="en-US" sz="1200" smtClean="0"/>
              <a:pPr/>
              <a:t>5</a:t>
            </a:fld>
            <a:endParaRPr lang="en-US" altLang="en-US" sz="120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814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B32167F2-05EA-4F71-B314-73B469A9F098}" type="slidenum">
              <a:rPr lang="en-US" altLang="en-US" sz="1200" smtClean="0"/>
              <a:pPr/>
              <a:t>6</a:t>
            </a:fld>
            <a:endParaRPr lang="en-US" altLang="en-US" sz="120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354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C6A4BBBA-4174-478E-8AA5-721C86DD1FE7}" type="slidenum">
              <a:rPr lang="en-US" altLang="en-US" sz="1200" smtClean="0"/>
              <a:pPr/>
              <a:t>7</a:t>
            </a:fld>
            <a:endParaRPr lang="en-US" altLang="en-US" sz="120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966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6E9CD1B8-073A-4AE6-B860-0A98C8C6B78E}" type="slidenum">
              <a:rPr lang="en-US" altLang="en-US" sz="1200" smtClean="0"/>
              <a:pPr/>
              <a:t>8</a:t>
            </a:fld>
            <a:endParaRPr lang="en-US" altLang="en-US" sz="120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040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76485990-A666-46BA-9199-EB1410920B3D}" type="slidenum">
              <a:rPr lang="en-US" altLang="en-US" sz="1200" smtClean="0"/>
              <a:pPr/>
              <a:t>9</a:t>
            </a:fld>
            <a:endParaRPr lang="en-US" altLang="en-US" sz="12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863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1671EC0D-E566-4AE2-A654-CE3A2BCF7704}" type="slidenum">
              <a:rPr lang="en-US" altLang="en-US" sz="1200" smtClean="0"/>
              <a:pPr/>
              <a:t>10</a:t>
            </a:fld>
            <a:endParaRPr lang="en-US" altLang="en-US" sz="120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909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8065901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4100658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"/>
            <a:ext cx="22860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"/>
            <a:ext cx="67056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9242041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7937322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3031799"/>
      </p:ext>
    </p:extLst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9576519"/>
      </p:ext>
    </p:extLst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4637205"/>
      </p:ext>
    </p:extLst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737088"/>
      </p:ext>
    </p:extLst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0475212"/>
      </p:ext>
    </p:extLst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91131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9242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9734039"/>
      </p:ext>
    </p:extLst>
  </p:cSld>
  <p:clrMapOvr>
    <a:masterClrMapping/>
  </p:clrMapOvr>
  <p:transition spd="slow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02539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13389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26916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86032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13521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50247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82704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13256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7030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5009963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2891348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1444768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6671926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3548173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1451816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2529495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"/>
            <a:ext cx="914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1028" name="Group 12"/>
          <p:cNvGrpSpPr>
            <a:grpSpLocks/>
          </p:cNvGrpSpPr>
          <p:nvPr userDrawn="1"/>
        </p:nvGrpSpPr>
        <p:grpSpPr bwMode="auto">
          <a:xfrm>
            <a:off x="7772400" y="5486400"/>
            <a:ext cx="1371600" cy="1371600"/>
            <a:chOff x="4896" y="3456"/>
            <a:chExt cx="864" cy="864"/>
          </a:xfrm>
        </p:grpSpPr>
        <p:pic>
          <p:nvPicPr>
            <p:cNvPr id="1030" name="Picture 11" descr="Triangle--Gray"/>
            <p:cNvPicPr>
              <a:picLocks noChangeAspect="1" noChangeArrowheads="1"/>
            </p:cNvPicPr>
            <p:nvPr userDrawn="1"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6" y="3456"/>
              <a:ext cx="864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1" name="Rectangle 9"/>
            <p:cNvSpPr>
              <a:spLocks noChangeArrowheads="1"/>
            </p:cNvSpPr>
            <p:nvPr userDrawn="1"/>
          </p:nvSpPr>
          <p:spPr bwMode="auto">
            <a:xfrm>
              <a:off x="5165" y="3827"/>
              <a:ext cx="38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algn="ctr">
                <a:defRPr/>
              </a:pPr>
              <a:r>
                <a:rPr lang="en-US" altLang="en-US" sz="1400">
                  <a:latin typeface="Times New Roman" pitchFamily="18" charset="0"/>
                </a:rPr>
                <a:t>Gases</a:t>
              </a:r>
            </a:p>
          </p:txBody>
        </p:sp>
      </p:grpSp>
      <p:sp>
        <p:nvSpPr>
          <p:cNvPr id="8" name="Text Box 2"/>
          <p:cNvSpPr txBox="1">
            <a:spLocks noChangeArrowheads="1"/>
          </p:cNvSpPr>
          <p:nvPr userDrawn="1"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000">
                <a:solidFill>
                  <a:srgbClr val="73738C"/>
                </a:solidFill>
              </a:rPr>
              <a:t>© 2015 Pearson Education, Inc.</a:t>
            </a:r>
            <a:endParaRPr lang="en-US" b="1">
              <a:solidFill>
                <a:srgbClr val="73738C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77" r:id="rId17"/>
  </p:sldLayoutIdLst>
  <p:transition spd="slow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052" name="Text Box 7"/>
          <p:cNvSpPr txBox="1">
            <a:spLocks noChangeArrowheads="1"/>
          </p:cNvSpPr>
          <p:nvPr userDrawn="1"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eaLnBrk="1" hangingPunct="1">
              <a:defRPr/>
            </a:pPr>
            <a:r>
              <a:rPr lang="en-US" altLang="en-US" sz="1000" dirty="0">
                <a:solidFill>
                  <a:srgbClr val="73738C"/>
                </a:solidFill>
                <a:latin typeface="Arial" charset="0"/>
                <a:ea typeface="ＭＳ Ｐゴシック" pitchFamily="18" charset="-128"/>
              </a:rPr>
              <a:t>© 20</a:t>
            </a:r>
            <a:r>
              <a:rPr lang="en-US" altLang="zh-TW" sz="1000" dirty="0">
                <a:solidFill>
                  <a:srgbClr val="73738C"/>
                </a:solidFill>
                <a:latin typeface="Arial" charset="0"/>
                <a:ea typeface="新細明體" pitchFamily="18" charset="-120"/>
              </a:rPr>
              <a:t>15</a:t>
            </a:r>
            <a:r>
              <a:rPr lang="en-US" altLang="en-US" sz="1000" dirty="0">
                <a:solidFill>
                  <a:srgbClr val="73738C"/>
                </a:solidFill>
                <a:latin typeface="Arial" charset="0"/>
                <a:ea typeface="ＭＳ Ｐゴシック" pitchFamily="18" charset="-128"/>
              </a:rPr>
              <a:t> Pearson Education, Inc.</a:t>
            </a:r>
            <a:endParaRPr lang="en-US" altLang="en-US" b="1" dirty="0">
              <a:solidFill>
                <a:srgbClr val="73738C"/>
              </a:solidFill>
              <a:latin typeface="Arial" charset="0"/>
              <a:ea typeface="ＭＳ Ｐゴシック" pitchFamily="18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3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/>
          </p:cNvSpPr>
          <p:nvPr/>
        </p:nvSpPr>
        <p:spPr bwMode="auto">
          <a:xfrm>
            <a:off x="4495800" y="1676400"/>
            <a:ext cx="45720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en-US" altLang="en-US" sz="3400" b="1" dirty="0">
                <a:solidFill>
                  <a:schemeClr val="tx2"/>
                </a:solidFill>
                <a:latin typeface="Arial" charset="0"/>
                <a:cs typeface="Arial" charset="0"/>
              </a:rPr>
              <a:t>Chapter 10</a:t>
            </a:r>
            <a:br>
              <a:rPr lang="en-US" altLang="en-US" sz="3400" b="1" dirty="0">
                <a:solidFill>
                  <a:schemeClr val="tx2"/>
                </a:solidFill>
                <a:latin typeface="Arial" charset="0"/>
                <a:cs typeface="Arial" charset="0"/>
              </a:rPr>
            </a:br>
            <a:br>
              <a:rPr lang="en-US" altLang="en-US" sz="3400" b="1" dirty="0">
                <a:solidFill>
                  <a:schemeClr val="tx2"/>
                </a:solidFill>
                <a:latin typeface="Arial" charset="0"/>
                <a:cs typeface="Arial" charset="0"/>
              </a:rPr>
            </a:br>
            <a:r>
              <a:rPr lang="en-US" altLang="en-US" sz="3400" b="1" dirty="0">
                <a:solidFill>
                  <a:schemeClr val="tx2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sz="3400" b="1" dirty="0">
                <a:solidFill>
                  <a:schemeClr val="tx2"/>
                </a:solidFill>
                <a:latin typeface="Arial" charset="0"/>
              </a:rPr>
              <a:t>Gases</a:t>
            </a:r>
            <a:br>
              <a:rPr lang="en-US" altLang="en-US" sz="3400" b="1" dirty="0">
                <a:solidFill>
                  <a:schemeClr val="tx2"/>
                </a:solidFill>
                <a:latin typeface="Arial" charset="0"/>
              </a:rPr>
            </a:br>
            <a:endParaRPr lang="en-US" altLang="en-US" sz="34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076" name="Rectangle 12"/>
          <p:cNvSpPr>
            <a:spLocks noChangeArrowheads="1"/>
          </p:cNvSpPr>
          <p:nvPr/>
        </p:nvSpPr>
        <p:spPr bwMode="auto">
          <a:xfrm>
            <a:off x="4495800" y="700088"/>
            <a:ext cx="4648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280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rPr>
              <a:t>Lecture Presentation</a:t>
            </a:r>
          </a:p>
        </p:txBody>
      </p:sp>
      <p:pic>
        <p:nvPicPr>
          <p:cNvPr id="6" name="Picture 1" descr="BROW0417_13_ecat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85800"/>
            <a:ext cx="4227513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875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/>
              <a:t>Avogadro’s Law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990600"/>
            <a:ext cx="8763000" cy="25146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The volume of a gas at constant temperature and pressure is directly proportional to the number of moles of the gas.</a:t>
            </a:r>
          </a:p>
          <a:p>
            <a:pPr eaLnBrk="1" hangingPunct="1"/>
            <a:r>
              <a:rPr lang="en-US" altLang="en-US" sz="2800" dirty="0"/>
              <a:t>Also, at </a:t>
            </a:r>
            <a:r>
              <a:rPr lang="en-US" altLang="en-US" sz="2800" dirty="0">
                <a:solidFill>
                  <a:srgbClr val="FF0000"/>
                </a:solidFill>
              </a:rPr>
              <a:t>STP</a:t>
            </a:r>
            <a:r>
              <a:rPr lang="en-US" altLang="en-US" sz="2800" dirty="0"/>
              <a:t>, one mole of gas occupies 22.4 L.</a:t>
            </a:r>
          </a:p>
          <a:p>
            <a:pPr eaLnBrk="1" hangingPunct="1"/>
            <a:r>
              <a:rPr lang="en-US" altLang="en-US" sz="2800" dirty="0"/>
              <a:t>Mathematically: </a:t>
            </a:r>
            <a:r>
              <a:rPr lang="en-US" altLang="en-US" sz="2800" i="1" dirty="0">
                <a:solidFill>
                  <a:srgbClr val="FF0000"/>
                </a:solidFill>
              </a:rPr>
              <a:t>V</a:t>
            </a:r>
            <a:r>
              <a:rPr lang="en-US" altLang="en-US" sz="2800" dirty="0">
                <a:solidFill>
                  <a:srgbClr val="FF0000"/>
                </a:solidFill>
              </a:rPr>
              <a:t> = constant </a:t>
            </a:r>
            <a:r>
              <a:rPr lang="en-US" altLang="en-US" sz="2800" dirty="0">
                <a:solidFill>
                  <a:srgbClr val="FF0000"/>
                </a:solidFill>
                <a:sym typeface="Symbol" pitchFamily="18" charset="2"/>
              </a:rPr>
              <a:t></a:t>
            </a:r>
            <a:r>
              <a:rPr lang="en-US" altLang="en-US" sz="2800" dirty="0">
                <a:solidFill>
                  <a:srgbClr val="FF0000"/>
                </a:solidFill>
              </a:rPr>
              <a:t> </a:t>
            </a:r>
            <a:r>
              <a:rPr lang="en-US" altLang="en-US" sz="2800" i="1" dirty="0">
                <a:solidFill>
                  <a:srgbClr val="FF0000"/>
                </a:solidFill>
              </a:rPr>
              <a:t>n</a:t>
            </a:r>
            <a:r>
              <a:rPr lang="en-US" altLang="en-US" sz="2800" dirty="0"/>
              <a:t>, or </a:t>
            </a:r>
            <a:r>
              <a:rPr lang="en-US" altLang="en-US" sz="2800" i="1" dirty="0"/>
              <a:t>V</a:t>
            </a:r>
            <a:r>
              <a:rPr lang="en-US" altLang="en-US" sz="2800" baseline="-25000" dirty="0"/>
              <a:t>1</a:t>
            </a:r>
            <a:r>
              <a:rPr lang="en-US" altLang="en-US" sz="2800" dirty="0"/>
              <a:t>/</a:t>
            </a:r>
            <a:r>
              <a:rPr lang="en-US" altLang="en-US" sz="2800" i="1" dirty="0"/>
              <a:t>n</a:t>
            </a:r>
            <a:r>
              <a:rPr lang="en-US" altLang="en-US" sz="2800" baseline="-25000" dirty="0"/>
              <a:t>1</a:t>
            </a:r>
            <a:r>
              <a:rPr lang="en-US" altLang="en-US" sz="2800" dirty="0"/>
              <a:t> = </a:t>
            </a:r>
            <a:r>
              <a:rPr lang="en-US" altLang="en-US" sz="2800" i="1" dirty="0"/>
              <a:t>V</a:t>
            </a:r>
            <a:r>
              <a:rPr lang="en-US" altLang="en-US" sz="2800" baseline="-25000" dirty="0"/>
              <a:t>2</a:t>
            </a:r>
            <a:r>
              <a:rPr lang="en-US" altLang="en-US" sz="2800" dirty="0"/>
              <a:t>/</a:t>
            </a:r>
            <a:r>
              <a:rPr lang="en-US" altLang="en-US" sz="2800" i="1" dirty="0"/>
              <a:t>n</a:t>
            </a:r>
            <a:r>
              <a:rPr lang="en-US" altLang="en-US" sz="2800" baseline="-25000" dirty="0"/>
              <a:t>2</a:t>
            </a:r>
            <a:endParaRPr lang="en-US" altLang="en-US" sz="2800" dirty="0"/>
          </a:p>
        </p:txBody>
      </p:sp>
      <p:grpSp>
        <p:nvGrpSpPr>
          <p:cNvPr id="14340" name="Group 13"/>
          <p:cNvGrpSpPr>
            <a:grpSpLocks/>
          </p:cNvGrpSpPr>
          <p:nvPr/>
        </p:nvGrpSpPr>
        <p:grpSpPr bwMode="auto">
          <a:xfrm>
            <a:off x="685800" y="2590800"/>
            <a:ext cx="5060950" cy="646113"/>
            <a:chOff x="432" y="1906"/>
            <a:chExt cx="3188" cy="407"/>
          </a:xfrm>
        </p:grpSpPr>
        <p:sp>
          <p:nvSpPr>
            <p:cNvPr id="14343" name="Rectangle 8"/>
            <p:cNvSpPr>
              <a:spLocks noChangeArrowheads="1"/>
            </p:cNvSpPr>
            <p:nvPr/>
          </p:nvSpPr>
          <p:spPr bwMode="auto">
            <a:xfrm>
              <a:off x="432" y="1968"/>
              <a:ext cx="3120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342900" indent="-342900" eaLnBrk="1" hangingPunct="1">
                <a:spcBef>
                  <a:spcPct val="20000"/>
                </a:spcBef>
                <a:buFontTx/>
                <a:buChar char="•"/>
              </a:pPr>
              <a:endParaRPr lang="en-US" altLang="en-US" sz="2800">
                <a:latin typeface="Arial" charset="0"/>
              </a:endParaRPr>
            </a:p>
          </p:txBody>
        </p:sp>
        <p:sp>
          <p:nvSpPr>
            <p:cNvPr id="14344" name="Rectangle 12"/>
            <p:cNvSpPr>
              <a:spLocks noChangeArrowheads="1"/>
            </p:cNvSpPr>
            <p:nvPr/>
          </p:nvSpPr>
          <p:spPr bwMode="auto">
            <a:xfrm>
              <a:off x="3504" y="1906"/>
              <a:ext cx="116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altLang="en-US" sz="3600" i="1">
                <a:latin typeface="Arial" charset="0"/>
              </a:endParaRPr>
            </a:p>
          </p:txBody>
        </p:sp>
      </p:grpSp>
      <p:sp>
        <p:nvSpPr>
          <p:cNvPr id="14341" name="Rectangle 17"/>
          <p:cNvSpPr>
            <a:spLocks noChangeArrowheads="1"/>
          </p:cNvSpPr>
          <p:nvPr/>
        </p:nvSpPr>
        <p:spPr bwMode="auto">
          <a:xfrm>
            <a:off x="8424863" y="1438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/>
          </a:p>
        </p:txBody>
      </p:sp>
      <p:pic>
        <p:nvPicPr>
          <p:cNvPr id="9" name="Picture 8" descr="10_09_Figure.jpg"/>
          <p:cNvPicPr>
            <a:picLocks noChangeAspect="1"/>
          </p:cNvPicPr>
          <p:nvPr/>
        </p:nvPicPr>
        <p:blipFill>
          <a:blip r:embed="rId3"/>
          <a:srcRect b="3242"/>
          <a:stretch>
            <a:fillRect/>
          </a:stretch>
        </p:blipFill>
        <p:spPr>
          <a:xfrm>
            <a:off x="1877506" y="3505200"/>
            <a:ext cx="5361494" cy="29718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B58528A-32FD-439F-B37B-ACFEA10A2C46}"/>
              </a:ext>
            </a:extLst>
          </p:cNvPr>
          <p:cNvSpPr/>
          <p:nvPr/>
        </p:nvSpPr>
        <p:spPr bwMode="auto">
          <a:xfrm>
            <a:off x="3124200" y="5181600"/>
            <a:ext cx="3810000" cy="533400"/>
          </a:xfrm>
          <a:prstGeom prst="rect">
            <a:avLst/>
          </a:prstGeom>
          <a:noFill/>
          <a:ln w="9525" cap="flat" cmpd="sng" algn="ctr">
            <a:solidFill>
              <a:srgbClr val="FF090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016DFD0-D398-4800-ADCD-DD7235E95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52400"/>
            <a:ext cx="6871228" cy="25428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1D51EC4-FB4D-42BC-9543-196E5624E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433" y="3200400"/>
            <a:ext cx="5638095" cy="3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79542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-4763" y="0"/>
            <a:ext cx="9144001" cy="1143000"/>
          </a:xfrm>
        </p:spPr>
        <p:txBody>
          <a:bodyPr/>
          <a:lstStyle/>
          <a:p>
            <a:pPr eaLnBrk="1" hangingPunct="1"/>
            <a:r>
              <a:rPr lang="en-US" altLang="en-US"/>
              <a:t>Ideal-Gas Equation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1200" y="1614488"/>
            <a:ext cx="7772400" cy="1524000"/>
          </a:xfrm>
        </p:spPr>
        <p:txBody>
          <a:bodyPr/>
          <a:lstStyle/>
          <a:p>
            <a:pPr lvl="3" eaLnBrk="1" hangingPunct="1">
              <a:lnSpc>
                <a:spcPct val="90000"/>
              </a:lnSpc>
              <a:buFontTx/>
              <a:buNone/>
            </a:pPr>
            <a:r>
              <a:rPr lang="en-US" altLang="en-US" sz="2800" i="1"/>
              <a:t>V</a:t>
            </a:r>
            <a:r>
              <a:rPr lang="en-US" altLang="en-US" sz="2800"/>
              <a:t> </a:t>
            </a:r>
            <a:r>
              <a:rPr lang="en-US" altLang="en-US" sz="2800">
                <a:latin typeface="Symbol" pitchFamily="18" charset="2"/>
                <a:sym typeface="Symbol" pitchFamily="18" charset="2"/>
              </a:rPr>
              <a:t></a:t>
            </a:r>
            <a:r>
              <a:rPr lang="en-US" altLang="en-US" sz="2800"/>
              <a:t> 1/</a:t>
            </a:r>
            <a:r>
              <a:rPr lang="en-US" altLang="en-US" sz="2800" i="1"/>
              <a:t>P</a:t>
            </a:r>
            <a:r>
              <a:rPr lang="en-US" altLang="en-US" sz="2800"/>
              <a:t>  (Boyle’s law).</a:t>
            </a:r>
          </a:p>
          <a:p>
            <a:pPr lvl="3" eaLnBrk="1" hangingPunct="1">
              <a:lnSpc>
                <a:spcPct val="90000"/>
              </a:lnSpc>
              <a:buFontTx/>
              <a:buNone/>
            </a:pPr>
            <a:r>
              <a:rPr lang="en-US" altLang="en-US" sz="2800" i="1"/>
              <a:t>V</a:t>
            </a:r>
            <a:r>
              <a:rPr lang="en-US" altLang="en-US" sz="2800"/>
              <a:t> </a:t>
            </a:r>
            <a:r>
              <a:rPr lang="en-US" altLang="en-US" sz="2800">
                <a:latin typeface="Symbol" pitchFamily="18" charset="2"/>
                <a:sym typeface="Symbol" pitchFamily="18" charset="2"/>
              </a:rPr>
              <a:t></a:t>
            </a:r>
            <a:r>
              <a:rPr lang="en-US" altLang="en-US" sz="2800"/>
              <a:t> </a:t>
            </a:r>
            <a:r>
              <a:rPr lang="en-US" altLang="en-US" sz="2800" i="1"/>
              <a:t>T</a:t>
            </a:r>
            <a:r>
              <a:rPr lang="en-US" altLang="en-US" sz="2800"/>
              <a:t>  (Charles’s law).</a:t>
            </a:r>
          </a:p>
          <a:p>
            <a:pPr lvl="3" eaLnBrk="1" hangingPunct="1">
              <a:lnSpc>
                <a:spcPct val="90000"/>
              </a:lnSpc>
              <a:buFontTx/>
              <a:buNone/>
            </a:pPr>
            <a:r>
              <a:rPr lang="en-US" altLang="en-US" sz="2800" i="1"/>
              <a:t>V</a:t>
            </a:r>
            <a:r>
              <a:rPr lang="en-US" altLang="en-US" sz="2800"/>
              <a:t> </a:t>
            </a:r>
            <a:r>
              <a:rPr lang="en-US" altLang="en-US" sz="2800">
                <a:latin typeface="Symbol" pitchFamily="18" charset="2"/>
                <a:sym typeface="Symbol" pitchFamily="18" charset="2"/>
              </a:rPr>
              <a:t></a:t>
            </a:r>
            <a:r>
              <a:rPr lang="en-US" altLang="en-US" sz="2800"/>
              <a:t> </a:t>
            </a:r>
            <a:r>
              <a:rPr lang="en-US" altLang="en-US" sz="2800" i="1"/>
              <a:t>n</a:t>
            </a:r>
            <a:r>
              <a:rPr lang="en-US" altLang="en-US" sz="2800"/>
              <a:t>  (Avogadro’s law).</a:t>
            </a:r>
          </a:p>
        </p:txBody>
      </p:sp>
      <p:sp>
        <p:nvSpPr>
          <p:cNvPr id="15364" name="Rectangle 8"/>
          <p:cNvSpPr>
            <a:spLocks noChangeArrowheads="1"/>
          </p:cNvSpPr>
          <p:nvPr/>
        </p:nvSpPr>
        <p:spPr bwMode="auto">
          <a:xfrm>
            <a:off x="711200" y="1004888"/>
            <a:ext cx="4724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buFontTx/>
              <a:buChar char="•"/>
            </a:pPr>
            <a:r>
              <a:rPr lang="en-US" altLang="en-US" sz="3200">
                <a:latin typeface="Arial" charset="0"/>
              </a:rPr>
              <a:t>So far we’ve seen that</a:t>
            </a:r>
          </a:p>
        </p:txBody>
      </p:sp>
      <p:sp>
        <p:nvSpPr>
          <p:cNvPr id="15365" name="Rectangle 10"/>
          <p:cNvSpPr>
            <a:spLocks noChangeArrowheads="1"/>
          </p:cNvSpPr>
          <p:nvPr/>
        </p:nvSpPr>
        <p:spPr bwMode="auto">
          <a:xfrm>
            <a:off x="711200" y="2916238"/>
            <a:ext cx="5257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3200">
                <a:latin typeface="Arial" charset="0"/>
              </a:rPr>
              <a:t>Combining these, we get</a:t>
            </a:r>
          </a:p>
        </p:txBody>
      </p:sp>
      <p:grpSp>
        <p:nvGrpSpPr>
          <p:cNvPr id="15366" name="Group 18"/>
          <p:cNvGrpSpPr>
            <a:grpSpLocks/>
          </p:cNvGrpSpPr>
          <p:nvPr/>
        </p:nvGrpSpPr>
        <p:grpSpPr bwMode="auto">
          <a:xfrm>
            <a:off x="1960563" y="3489325"/>
            <a:ext cx="1709737" cy="1190625"/>
            <a:chOff x="2338" y="2976"/>
            <a:chExt cx="1077" cy="750"/>
          </a:xfrm>
        </p:grpSpPr>
        <p:sp>
          <p:nvSpPr>
            <p:cNvPr id="15368" name="Rectangle 12"/>
            <p:cNvSpPr>
              <a:spLocks noChangeArrowheads="1"/>
            </p:cNvSpPr>
            <p:nvPr/>
          </p:nvSpPr>
          <p:spPr bwMode="auto">
            <a:xfrm>
              <a:off x="2338" y="3149"/>
              <a:ext cx="593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600" i="1">
                  <a:latin typeface="Arial" charset="0"/>
                </a:rPr>
                <a:t>V</a:t>
              </a:r>
              <a:r>
                <a:rPr lang="en-US" altLang="en-US" sz="3600">
                  <a:latin typeface="Arial" charset="0"/>
                </a:rPr>
                <a:t> </a:t>
              </a:r>
              <a:r>
                <a:rPr lang="en-US" altLang="en-US" sz="3600">
                  <a:latin typeface="Arial" charset="0"/>
                  <a:sym typeface="Symbol" pitchFamily="18" charset="2"/>
                </a:rPr>
                <a:t></a:t>
              </a:r>
              <a:endParaRPr lang="en-US" altLang="en-US" sz="3200" i="1">
                <a:latin typeface="Arial" charset="0"/>
              </a:endParaRPr>
            </a:p>
          </p:txBody>
        </p:sp>
        <p:sp>
          <p:nvSpPr>
            <p:cNvPr id="15369" name="Rectangle 13"/>
            <p:cNvSpPr>
              <a:spLocks noChangeArrowheads="1"/>
            </p:cNvSpPr>
            <p:nvPr/>
          </p:nvSpPr>
          <p:spPr bwMode="auto">
            <a:xfrm>
              <a:off x="2963" y="2976"/>
              <a:ext cx="452" cy="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3600" i="1">
                  <a:latin typeface="Arial" charset="0"/>
                </a:rPr>
                <a:t>nT</a:t>
              </a:r>
            </a:p>
            <a:p>
              <a:pPr algn="ctr"/>
              <a:r>
                <a:rPr lang="en-US" altLang="en-US" sz="3600" i="1">
                  <a:latin typeface="Arial" charset="0"/>
                </a:rPr>
                <a:t>P</a:t>
              </a:r>
            </a:p>
          </p:txBody>
        </p:sp>
        <p:sp>
          <p:nvSpPr>
            <p:cNvPr id="15370" name="Line 14"/>
            <p:cNvSpPr>
              <a:spLocks noChangeShapeType="1"/>
            </p:cNvSpPr>
            <p:nvPr/>
          </p:nvSpPr>
          <p:spPr bwMode="auto">
            <a:xfrm>
              <a:off x="2965" y="3361"/>
              <a:ext cx="432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15963" y="4572000"/>
            <a:ext cx="7361237" cy="20621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+mn-lt"/>
              </a:rPr>
              <a:t>Finally, to make it an equality, we use a constant of proportionality (</a:t>
            </a:r>
            <a:r>
              <a:rPr lang="en-US" sz="3200" i="1" dirty="0">
                <a:latin typeface="+mn-lt"/>
              </a:rPr>
              <a:t>R</a:t>
            </a:r>
            <a:r>
              <a:rPr lang="en-US" sz="3200" dirty="0">
                <a:latin typeface="+mn-lt"/>
              </a:rPr>
              <a:t>) and reorganize; this gives the Ideal-Gas Equation: </a:t>
            </a:r>
            <a:r>
              <a:rPr lang="en-US" sz="3200" i="1" dirty="0">
                <a:latin typeface="+mn-lt"/>
              </a:rPr>
              <a:t>PV</a:t>
            </a:r>
            <a:r>
              <a:rPr lang="en-US" sz="3200" dirty="0">
                <a:latin typeface="+mn-lt"/>
              </a:rPr>
              <a:t>  =  </a:t>
            </a:r>
            <a:r>
              <a:rPr lang="en-US" sz="3200" i="1" dirty="0" err="1">
                <a:latin typeface="+mn-lt"/>
              </a:rPr>
              <a:t>nRT</a:t>
            </a:r>
            <a:r>
              <a:rPr lang="en-US" sz="3200" dirty="0">
                <a:latin typeface="+mn-lt"/>
              </a:rPr>
              <a:t>.</a:t>
            </a:r>
            <a:endParaRPr lang="en-US" sz="3200" i="1" dirty="0">
              <a:latin typeface="+mn-lt"/>
            </a:endParaRP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3813"/>
            <a:ext cx="9144000" cy="1042987"/>
          </a:xfrm>
        </p:spPr>
        <p:txBody>
          <a:bodyPr/>
          <a:lstStyle/>
          <a:p>
            <a:pPr eaLnBrk="1" hangingPunct="1"/>
            <a:r>
              <a:rPr lang="en-US" altLang="en-US"/>
              <a:t>Density of Gases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838200"/>
            <a:ext cx="7772400" cy="5638800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en-US" altLang="en-US" dirty="0"/>
              <a:t>	If we divide both sides of the ideal-gas equation by </a:t>
            </a:r>
            <a:r>
              <a:rPr lang="en-US" altLang="en-US" i="1" dirty="0"/>
              <a:t>V</a:t>
            </a:r>
            <a:r>
              <a:rPr lang="en-US" altLang="en-US" dirty="0"/>
              <a:t> and by </a:t>
            </a:r>
            <a:r>
              <a:rPr lang="en-US" altLang="en-US" i="1" dirty="0" err="1"/>
              <a:t>RT</a:t>
            </a:r>
            <a:r>
              <a:rPr lang="en-US" altLang="en-US" dirty="0"/>
              <a:t>, we get</a:t>
            </a:r>
          </a:p>
          <a:p>
            <a:pPr eaLnBrk="1" hangingPunct="1">
              <a:buFontTx/>
              <a:buNone/>
              <a:defRPr/>
            </a:pPr>
            <a:r>
              <a:rPr lang="en-US" altLang="en-US" sz="4000" dirty="0"/>
              <a:t>				</a:t>
            </a:r>
            <a:r>
              <a:rPr lang="en-US" altLang="en-US" sz="4000" i="1" dirty="0"/>
              <a:t>n</a:t>
            </a:r>
            <a:r>
              <a:rPr lang="en-US" altLang="en-US" sz="4000" dirty="0"/>
              <a:t>/</a:t>
            </a:r>
            <a:r>
              <a:rPr lang="en-US" altLang="en-US" sz="4000" i="1" dirty="0"/>
              <a:t>V</a:t>
            </a:r>
            <a:r>
              <a:rPr lang="en-US" altLang="en-US" sz="4000" dirty="0"/>
              <a:t>  =  </a:t>
            </a:r>
            <a:r>
              <a:rPr lang="en-US" altLang="en-US" sz="4000" i="1" dirty="0"/>
              <a:t>P</a:t>
            </a:r>
            <a:r>
              <a:rPr lang="en-US" altLang="en-US" sz="4000" dirty="0"/>
              <a:t>/</a:t>
            </a:r>
            <a:r>
              <a:rPr lang="en-US" altLang="en-US" sz="4000" i="1" dirty="0"/>
              <a:t>RT</a:t>
            </a:r>
            <a:r>
              <a:rPr lang="en-US" altLang="en-US" sz="4000" dirty="0"/>
              <a:t>.</a:t>
            </a:r>
            <a:endParaRPr lang="en-US" altLang="en-US" i="1" dirty="0"/>
          </a:p>
          <a:p>
            <a:pPr marL="342900" lvl="1" indent="-342900" eaLnBrk="1" hangingPunct="1">
              <a:buFontTx/>
              <a:buNone/>
              <a:defRPr/>
            </a:pPr>
            <a:r>
              <a:rPr lang="en-US" altLang="en-US" sz="3200" dirty="0"/>
              <a:t>Also: moles </a:t>
            </a:r>
            <a:r>
              <a:rPr lang="en-US" altLang="en-US" sz="3200" dirty="0">
                <a:sym typeface="Symbol" pitchFamily="18" charset="2"/>
              </a:rPr>
              <a:t></a:t>
            </a:r>
            <a:r>
              <a:rPr lang="en-US" altLang="en-US" sz="3200" dirty="0"/>
              <a:t> molecular mass = mass</a:t>
            </a:r>
            <a:endParaRPr lang="en-US" altLang="en-US" dirty="0"/>
          </a:p>
          <a:p>
            <a:pPr eaLnBrk="1" hangingPunct="1">
              <a:buFontTx/>
              <a:buNone/>
              <a:defRPr/>
            </a:pPr>
            <a:r>
              <a:rPr lang="en-US" altLang="en-US" i="1" dirty="0"/>
              <a:t>				</a:t>
            </a:r>
            <a:r>
              <a:rPr lang="en-US" altLang="en-US" sz="4000" i="1" dirty="0"/>
              <a:t>n</a:t>
            </a:r>
            <a:r>
              <a:rPr lang="en-US" altLang="en-US" sz="4000" dirty="0"/>
              <a:t> </a:t>
            </a:r>
            <a:r>
              <a:rPr lang="en-US" altLang="en-US" sz="4000" dirty="0">
                <a:sym typeface="Symbol" pitchFamily="18" charset="2"/>
              </a:rPr>
              <a:t> M = </a:t>
            </a:r>
            <a:r>
              <a:rPr lang="en-US" altLang="en-US" sz="4000" i="1" dirty="0">
                <a:sym typeface="Symbol" pitchFamily="18" charset="2"/>
              </a:rPr>
              <a:t>m</a:t>
            </a:r>
            <a:r>
              <a:rPr lang="en-US" altLang="en-US" sz="4000" dirty="0">
                <a:sym typeface="Symbol" pitchFamily="18" charset="2"/>
              </a:rPr>
              <a:t>.</a:t>
            </a:r>
            <a:endParaRPr lang="en-US" altLang="en-US" sz="4000" i="1" dirty="0"/>
          </a:p>
          <a:p>
            <a:pPr eaLnBrk="1" hangingPunct="1">
              <a:buFontTx/>
              <a:buNone/>
              <a:defRPr/>
            </a:pPr>
            <a:r>
              <a:rPr lang="en-US" altLang="en-US" dirty="0"/>
              <a:t>If we multiply both sides by </a:t>
            </a:r>
            <a:r>
              <a:rPr lang="en-US" altLang="en-US" i="1" dirty="0"/>
              <a:t>M</a:t>
            </a:r>
            <a:r>
              <a:rPr lang="en-US" altLang="en-US" dirty="0"/>
              <a:t>, we get</a:t>
            </a:r>
          </a:p>
          <a:p>
            <a:pPr eaLnBrk="1" hangingPunct="1">
              <a:buFontTx/>
              <a:buNone/>
              <a:defRPr/>
            </a:pPr>
            <a:r>
              <a:rPr lang="en-US" altLang="en-US" dirty="0"/>
              <a:t>				</a:t>
            </a:r>
            <a:r>
              <a:rPr lang="en-US" altLang="en-US" sz="4000" i="1" dirty="0"/>
              <a:t>m</a:t>
            </a:r>
            <a:r>
              <a:rPr lang="en-US" altLang="en-US" sz="4000" dirty="0"/>
              <a:t>/</a:t>
            </a:r>
            <a:r>
              <a:rPr lang="en-US" altLang="en-US" sz="4000" i="1" dirty="0"/>
              <a:t>V</a:t>
            </a:r>
            <a:r>
              <a:rPr lang="en-US" altLang="en-US" sz="4000" dirty="0"/>
              <a:t> = </a:t>
            </a:r>
            <a:r>
              <a:rPr lang="en-US" altLang="en-US" sz="4000" i="1" dirty="0"/>
              <a:t>MP</a:t>
            </a:r>
            <a:r>
              <a:rPr lang="en-US" altLang="en-US" sz="4000" dirty="0"/>
              <a:t>/</a:t>
            </a:r>
            <a:r>
              <a:rPr lang="en-US" altLang="en-US" sz="4000" i="1" dirty="0"/>
              <a:t>RT</a:t>
            </a:r>
            <a:endParaRPr lang="en-US" altLang="en-US" sz="4000" dirty="0"/>
          </a:p>
          <a:p>
            <a:pPr eaLnBrk="1" hangingPunct="1">
              <a:buFontTx/>
              <a:buNone/>
              <a:defRPr/>
            </a:pPr>
            <a:r>
              <a:rPr lang="en-US" altLang="en-US" dirty="0"/>
              <a:t>and </a:t>
            </a:r>
            <a:r>
              <a:rPr lang="en-US" altLang="en-US" i="1" dirty="0"/>
              <a:t>m</a:t>
            </a:r>
            <a:r>
              <a:rPr lang="en-US" altLang="en-US" dirty="0"/>
              <a:t>/</a:t>
            </a:r>
            <a:r>
              <a:rPr lang="en-US" altLang="en-US" i="1" dirty="0"/>
              <a:t>V</a:t>
            </a:r>
            <a:r>
              <a:rPr lang="en-US" altLang="en-US" dirty="0"/>
              <a:t> is density, </a:t>
            </a:r>
            <a:r>
              <a:rPr lang="en-US" altLang="en-US" i="1" dirty="0"/>
              <a:t>d</a:t>
            </a:r>
            <a:r>
              <a:rPr lang="en-US" altLang="en-US" dirty="0"/>
              <a:t>; the result is:</a:t>
            </a:r>
          </a:p>
          <a:p>
            <a:pPr eaLnBrk="1" hangingPunct="1">
              <a:buFontTx/>
              <a:buNone/>
              <a:defRPr/>
            </a:pPr>
            <a:r>
              <a:rPr lang="en-US" altLang="en-US" dirty="0"/>
              <a:t>				</a:t>
            </a:r>
            <a:r>
              <a:rPr lang="en-US" altLang="en-US" sz="4000" i="1" dirty="0"/>
              <a:t>d</a:t>
            </a:r>
            <a:r>
              <a:rPr lang="en-US" altLang="en-US" sz="4000" dirty="0"/>
              <a:t> = </a:t>
            </a:r>
            <a:r>
              <a:rPr lang="en-US" altLang="en-US" sz="4000" i="1" dirty="0"/>
              <a:t>MP</a:t>
            </a:r>
            <a:r>
              <a:rPr lang="en-US" altLang="en-US" sz="4000" dirty="0"/>
              <a:t>/</a:t>
            </a:r>
            <a:r>
              <a:rPr lang="en-US" altLang="en-US" sz="4000" i="1" dirty="0"/>
              <a:t>RT</a:t>
            </a:r>
            <a:r>
              <a:rPr lang="en-US" altLang="en-US" sz="4000" dirty="0"/>
              <a:t>.</a:t>
            </a:r>
            <a:endParaRPr lang="en-US" altLang="en-US" i="1" dirty="0"/>
          </a:p>
          <a:p>
            <a:pPr lvl="1" algn="ctr" eaLnBrk="1" hangingPunct="1">
              <a:defRPr/>
            </a:pPr>
            <a:endParaRPr lang="en-US" altLang="en-US" sz="3200" dirty="0">
              <a:solidFill>
                <a:srgbClr val="FF0906"/>
              </a:solidFill>
            </a:endParaRPr>
          </a:p>
          <a:p>
            <a:pPr lvl="1" algn="ctr" eaLnBrk="1" hangingPunct="1">
              <a:defRPr/>
            </a:pPr>
            <a:endParaRPr lang="en-US" altLang="en-US" dirty="0">
              <a:solidFill>
                <a:srgbClr val="FF0906"/>
              </a:solidFill>
            </a:endParaRPr>
          </a:p>
        </p:txBody>
      </p:sp>
      <p:grpSp>
        <p:nvGrpSpPr>
          <p:cNvPr id="16388" name="Group 11"/>
          <p:cNvGrpSpPr>
            <a:grpSpLocks/>
          </p:cNvGrpSpPr>
          <p:nvPr/>
        </p:nvGrpSpPr>
        <p:grpSpPr bwMode="auto">
          <a:xfrm>
            <a:off x="3632200" y="2336800"/>
            <a:ext cx="1693863" cy="1004888"/>
            <a:chOff x="2310" y="2304"/>
            <a:chExt cx="1067" cy="633"/>
          </a:xfrm>
        </p:grpSpPr>
        <p:sp>
          <p:nvSpPr>
            <p:cNvPr id="16389" name="Rectangle 5"/>
            <p:cNvSpPr>
              <a:spLocks noChangeArrowheads="1"/>
            </p:cNvSpPr>
            <p:nvPr/>
          </p:nvSpPr>
          <p:spPr bwMode="auto">
            <a:xfrm>
              <a:off x="2310" y="2304"/>
              <a:ext cx="116" cy="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endParaRPr lang="en-US" altLang="en-US" sz="4000" i="1">
                <a:latin typeface="Arial" charset="0"/>
              </a:endParaRPr>
            </a:p>
          </p:txBody>
        </p:sp>
        <p:sp>
          <p:nvSpPr>
            <p:cNvPr id="16390" name="Rectangle 7"/>
            <p:cNvSpPr>
              <a:spLocks noChangeArrowheads="1"/>
            </p:cNvSpPr>
            <p:nvPr/>
          </p:nvSpPr>
          <p:spPr bwMode="auto">
            <a:xfrm>
              <a:off x="3261" y="2310"/>
              <a:ext cx="116" cy="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endParaRPr lang="en-US" altLang="en-US" sz="4000" i="1">
                <a:latin typeface="Arial" charset="0"/>
              </a:endParaRPr>
            </a:p>
          </p:txBody>
        </p:sp>
        <p:sp>
          <p:nvSpPr>
            <p:cNvPr id="16391" name="Rectangle 9"/>
            <p:cNvSpPr>
              <a:spLocks noChangeArrowheads="1"/>
            </p:cNvSpPr>
            <p:nvPr/>
          </p:nvSpPr>
          <p:spPr bwMode="auto">
            <a:xfrm>
              <a:off x="2666" y="2491"/>
              <a:ext cx="116" cy="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altLang="en-US" sz="4000">
                <a:latin typeface="Arial" charset="0"/>
              </a:endParaRPr>
            </a:p>
          </p:txBody>
        </p:sp>
      </p:grp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Density &amp; Molar Mass of a Gas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229600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To recap: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One needs to know only the molecular mass, the pressure, and the temperature to calculate the density of a gas.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i="1" dirty="0"/>
              <a:t>d</a:t>
            </a:r>
            <a:r>
              <a:rPr lang="en-US" altLang="en-US" dirty="0"/>
              <a:t> = </a:t>
            </a:r>
            <a:r>
              <a:rPr lang="en-US" altLang="en-US" i="1" dirty="0"/>
              <a:t>MP</a:t>
            </a:r>
            <a:r>
              <a:rPr lang="en-US" altLang="en-US" dirty="0"/>
              <a:t>/</a:t>
            </a:r>
            <a:r>
              <a:rPr lang="en-US" altLang="en-US" i="1" dirty="0"/>
              <a:t>RT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Also, if we know the mass, volume, and temperature of a gas, we can find its molar mass.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i="1" dirty="0"/>
              <a:t>M</a:t>
            </a:r>
            <a:r>
              <a:rPr lang="en-US" altLang="en-US" dirty="0"/>
              <a:t> = </a:t>
            </a:r>
            <a:r>
              <a:rPr lang="en-US" altLang="en-US" i="1" dirty="0" err="1"/>
              <a:t>mRT</a:t>
            </a:r>
            <a:r>
              <a:rPr lang="en-US" altLang="en-US" dirty="0"/>
              <a:t>/</a:t>
            </a:r>
            <a:r>
              <a:rPr lang="en-US" altLang="en-US" i="1" dirty="0"/>
              <a:t>PV</a:t>
            </a:r>
          </a:p>
        </p:txBody>
      </p:sp>
      <p:sp>
        <p:nvSpPr>
          <p:cNvPr id="17412" name="Rectangle 8"/>
          <p:cNvSpPr>
            <a:spLocks noChangeArrowheads="1"/>
          </p:cNvSpPr>
          <p:nvPr/>
        </p:nvSpPr>
        <p:spPr bwMode="auto">
          <a:xfrm>
            <a:off x="381000" y="4267200"/>
            <a:ext cx="76962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/>
            <a:r>
              <a:rPr lang="en-US" altLang="en-US" sz="3200">
                <a:latin typeface="Arial" charset="0"/>
              </a:rPr>
              <a:t>	</a:t>
            </a:r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532FE86-762B-45E3-A7E4-EA779C1A1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08" y="838200"/>
            <a:ext cx="8123809" cy="183809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1C5F885-5352-49B8-8A77-043D4C6327D6}"/>
              </a:ext>
            </a:extLst>
          </p:cNvPr>
          <p:cNvSpPr/>
          <p:nvPr/>
        </p:nvSpPr>
        <p:spPr>
          <a:xfrm>
            <a:off x="3733800" y="2600095"/>
            <a:ext cx="1810111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i="1" dirty="0"/>
              <a:t>M</a:t>
            </a:r>
            <a:r>
              <a:rPr lang="en-US" altLang="en-US" dirty="0"/>
              <a:t> = </a:t>
            </a:r>
            <a:r>
              <a:rPr lang="en-US" altLang="en-US" i="1" dirty="0" err="1"/>
              <a:t>mRT</a:t>
            </a:r>
            <a:r>
              <a:rPr lang="en-US" altLang="en-US" dirty="0"/>
              <a:t>/</a:t>
            </a:r>
            <a:r>
              <a:rPr lang="en-US" altLang="en-US" i="1" dirty="0"/>
              <a:t>PV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0F6D8EE-D526-43CA-B2AF-C23FFEC80E5C}"/>
              </a:ext>
            </a:extLst>
          </p:cNvPr>
          <p:cNvSpPr txBox="1"/>
          <p:nvPr/>
        </p:nvSpPr>
        <p:spPr>
          <a:xfrm>
            <a:off x="5105400" y="3441577"/>
            <a:ext cx="3355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R= 0.08206 </a:t>
            </a:r>
            <a:r>
              <a:rPr lang="en-US" altLang="zh-CN" dirty="0">
                <a:solidFill>
                  <a:srgbClr val="FF0000"/>
                </a:solidFill>
              </a:rPr>
              <a:t>L-atm/mol-K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1AB779F-4C7D-4523-8E9E-DF50FCDCD03B}"/>
              </a:ext>
            </a:extLst>
          </p:cNvPr>
          <p:cNvSpPr txBox="1"/>
          <p:nvPr/>
        </p:nvSpPr>
        <p:spPr>
          <a:xfrm>
            <a:off x="8050716" y="762000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8342674-3EA6-4547-86D3-DC69F6A9A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12" y="3024827"/>
            <a:ext cx="3516488" cy="324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442771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Volume and Chemical Reactions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839200" cy="4724400"/>
          </a:xfrm>
        </p:spPr>
        <p:txBody>
          <a:bodyPr/>
          <a:lstStyle/>
          <a:p>
            <a:r>
              <a:rPr lang="en-US" altLang="en-US"/>
              <a:t>The balanced equation tells us relative amounts of moles in a reaction, whether the compared materials are products or reactants.</a:t>
            </a:r>
          </a:p>
          <a:p>
            <a:r>
              <a:rPr lang="en-US" altLang="en-US" i="1"/>
              <a:t>PV</a:t>
            </a:r>
            <a:r>
              <a:rPr lang="en-US" altLang="en-US"/>
              <a:t> = </a:t>
            </a:r>
            <a:r>
              <a:rPr lang="en-US" altLang="en-US" i="1"/>
              <a:t>nRT</a:t>
            </a:r>
          </a:p>
          <a:p>
            <a:r>
              <a:rPr lang="en-US" altLang="en-US"/>
              <a:t>So, we can relate volume for gases, as well.</a:t>
            </a:r>
          </a:p>
          <a:p>
            <a:r>
              <a:rPr lang="en-US" altLang="en-US"/>
              <a:t>For example: use (</a:t>
            </a:r>
            <a:r>
              <a:rPr lang="en-US" altLang="en-US" i="1"/>
              <a:t>PV</a:t>
            </a:r>
            <a:r>
              <a:rPr lang="en-US" altLang="en-US"/>
              <a:t> = </a:t>
            </a:r>
            <a:r>
              <a:rPr lang="en-US" altLang="en-US" i="1"/>
              <a:t>nRT</a:t>
            </a:r>
            <a:r>
              <a:rPr lang="en-US" altLang="en-US"/>
              <a:t>) for substance </a:t>
            </a:r>
            <a:r>
              <a:rPr lang="en-US" altLang="en-US" i="1"/>
              <a:t>A</a:t>
            </a:r>
            <a:r>
              <a:rPr lang="en-US" altLang="en-US"/>
              <a:t> to get moles </a:t>
            </a:r>
            <a:r>
              <a:rPr lang="en-US" altLang="en-US" i="1"/>
              <a:t>A</a:t>
            </a:r>
            <a:r>
              <a:rPr lang="en-US" altLang="en-US"/>
              <a:t>; use the mole ratio from the balanced equation to get moles </a:t>
            </a:r>
            <a:r>
              <a:rPr lang="en-US" altLang="en-US" i="1"/>
              <a:t>B</a:t>
            </a:r>
            <a:r>
              <a:rPr lang="en-US" altLang="en-US"/>
              <a:t>; and (</a:t>
            </a:r>
            <a:r>
              <a:rPr lang="en-US" altLang="en-US" i="1"/>
              <a:t>PV</a:t>
            </a:r>
            <a:r>
              <a:rPr lang="en-US" altLang="en-US"/>
              <a:t> = </a:t>
            </a:r>
            <a:r>
              <a:rPr lang="en-US" altLang="en-US" i="1"/>
              <a:t>nRT</a:t>
            </a:r>
            <a:r>
              <a:rPr lang="en-US" altLang="en-US"/>
              <a:t>) for substance </a:t>
            </a:r>
            <a:r>
              <a:rPr lang="en-US" altLang="en-US" i="1"/>
              <a:t>B</a:t>
            </a:r>
            <a:r>
              <a:rPr lang="en-US" altLang="en-US"/>
              <a:t> to get volume of </a:t>
            </a:r>
            <a:r>
              <a:rPr lang="en-US" altLang="en-US" i="1"/>
              <a:t>B.</a:t>
            </a: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B6163A8-C805-41CB-A201-A62A687E17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0"/>
            <a:ext cx="9144000" cy="493058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49BB84C-539E-4643-92F4-2FBB73190AFB}"/>
              </a:ext>
            </a:extLst>
          </p:cNvPr>
          <p:cNvSpPr txBox="1"/>
          <p:nvPr/>
        </p:nvSpPr>
        <p:spPr>
          <a:xfrm>
            <a:off x="5105400" y="3810000"/>
            <a:ext cx="1513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 = </a:t>
            </a:r>
            <a:r>
              <a:rPr lang="en-US" dirty="0" err="1"/>
              <a:t>nRT</a:t>
            </a:r>
            <a:r>
              <a:rPr lang="en-US" dirty="0"/>
              <a:t>/P</a:t>
            </a:r>
          </a:p>
        </p:txBody>
      </p:sp>
    </p:spTree>
    <p:extLst>
      <p:ext uri="{BB962C8B-B14F-4D97-AF65-F5344CB8AC3E}">
        <p14:creationId xmlns:p14="http://schemas.microsoft.com/office/powerpoint/2010/main" val="876374533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Dalton’s Law of</a:t>
            </a:r>
            <a:br>
              <a:rPr lang="en-US" altLang="en-US"/>
            </a:br>
            <a:r>
              <a:rPr lang="en-US" altLang="en-US"/>
              <a:t>Partial Pressures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524000"/>
            <a:ext cx="8610600" cy="457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/>
              <a:t>If two gases that </a:t>
            </a:r>
            <a:r>
              <a:rPr lang="en-US" altLang="en-US" i="1" dirty="0"/>
              <a:t>don’t</a:t>
            </a:r>
            <a:r>
              <a:rPr lang="en-US" altLang="en-US" dirty="0"/>
              <a:t> react are combined in a container, they act as if they are alone in the container.</a:t>
            </a:r>
          </a:p>
          <a:p>
            <a:pPr eaLnBrk="1" hangingPunct="1">
              <a:defRPr/>
            </a:pPr>
            <a:r>
              <a:rPr lang="en-US" altLang="en-US" dirty="0"/>
              <a:t>The total pressure of a mixture of gases equals the sum of the pressures that each would exert if it were present alone.</a:t>
            </a:r>
          </a:p>
          <a:p>
            <a:pPr eaLnBrk="1" hangingPunct="1">
              <a:defRPr/>
            </a:pPr>
            <a:r>
              <a:rPr lang="en-US" altLang="en-US" dirty="0"/>
              <a:t>In other words,</a:t>
            </a:r>
          </a:p>
          <a:p>
            <a:pPr lvl="3" eaLnBrk="1" hangingPunct="1">
              <a:buFontTx/>
              <a:buNone/>
              <a:defRPr/>
            </a:pPr>
            <a:r>
              <a:rPr lang="en-US" altLang="en-US" sz="3200" i="1" cap="all" dirty="0" err="1"/>
              <a:t>P</a:t>
            </a:r>
            <a:r>
              <a:rPr lang="en-US" altLang="en-US" sz="3200" baseline="-25000" dirty="0" err="1"/>
              <a:t>total</a:t>
            </a:r>
            <a:r>
              <a:rPr lang="en-US" altLang="en-US" sz="3200" dirty="0"/>
              <a:t> = </a:t>
            </a:r>
            <a:r>
              <a:rPr lang="en-US" altLang="en-US" sz="3200" i="1" dirty="0" err="1"/>
              <a:t>p</a:t>
            </a:r>
            <a:r>
              <a:rPr lang="en-US" altLang="en-US" sz="3200" baseline="-25000" dirty="0" err="1"/>
              <a:t>1</a:t>
            </a:r>
            <a:r>
              <a:rPr lang="en-US" altLang="en-US" sz="3200" dirty="0"/>
              <a:t> + </a:t>
            </a:r>
            <a:r>
              <a:rPr lang="en-US" altLang="en-US" sz="3200" i="1" dirty="0" err="1"/>
              <a:t>p</a:t>
            </a:r>
            <a:r>
              <a:rPr lang="en-US" altLang="en-US" sz="3200" baseline="-25000" dirty="0" err="1"/>
              <a:t>2</a:t>
            </a:r>
            <a:r>
              <a:rPr lang="en-US" altLang="en-US" sz="3200" dirty="0"/>
              <a:t> + </a:t>
            </a:r>
            <a:r>
              <a:rPr lang="en-US" altLang="en-US" sz="3200" i="1" dirty="0" err="1"/>
              <a:t>p</a:t>
            </a:r>
            <a:r>
              <a:rPr lang="en-US" altLang="en-US" sz="3200" baseline="-25000" dirty="0" err="1"/>
              <a:t>3</a:t>
            </a:r>
            <a:r>
              <a:rPr lang="en-US" altLang="en-US" sz="3200" dirty="0"/>
              <a:t> + …</a:t>
            </a:r>
          </a:p>
        </p:txBody>
      </p:sp>
      <p:sp>
        <p:nvSpPr>
          <p:cNvPr id="19460" name="Rectangle 5"/>
          <p:cNvSpPr>
            <a:spLocks noChangeArrowheads="1"/>
          </p:cNvSpPr>
          <p:nvPr/>
        </p:nvSpPr>
        <p:spPr bwMode="auto">
          <a:xfrm>
            <a:off x="685800" y="4419600"/>
            <a:ext cx="77724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endParaRPr lang="en-US" altLang="en-US" sz="3200">
              <a:latin typeface="Arial" charset="0"/>
            </a:endParaRP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/>
              <a:t>Mole Fraction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534400" cy="5334000"/>
          </a:xfrm>
        </p:spPr>
        <p:txBody>
          <a:bodyPr/>
          <a:lstStyle/>
          <a:p>
            <a:pPr>
              <a:defRPr/>
            </a:pPr>
            <a:r>
              <a:rPr lang="en-US" dirty="0"/>
              <a:t>Because each gas in a mixture acts as if it is alone, we can relate amount in a mixture to partial pressures:</a:t>
            </a:r>
          </a:p>
          <a:p>
            <a:pPr marL="0" indent="0">
              <a:buNone/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That ratio of moles of a substance to total moles is called the </a:t>
            </a:r>
            <a:r>
              <a:rPr lang="en-US" b="1" dirty="0"/>
              <a:t>mole fraction</a:t>
            </a:r>
            <a:r>
              <a:rPr lang="en-US" dirty="0"/>
              <a:t>, </a:t>
            </a:r>
            <a:r>
              <a:rPr lang="el-GR" i="1" dirty="0">
                <a:latin typeface="Times New Roman"/>
                <a:cs typeface="Times New Roman"/>
              </a:rPr>
              <a:t>χ</a:t>
            </a:r>
            <a:r>
              <a:rPr lang="en-US" dirty="0">
                <a:latin typeface="Times New Roman"/>
                <a:cs typeface="Times New Roman"/>
              </a:rPr>
              <a:t>.</a:t>
            </a:r>
          </a:p>
          <a:p>
            <a:pPr marL="0" indent="0">
              <a:buFontTx/>
              <a:buNone/>
              <a:defRPr/>
            </a:pPr>
            <a:r>
              <a:rPr lang="en-US" dirty="0">
                <a:latin typeface="Times New Roman"/>
                <a:cs typeface="Times New Roman"/>
              </a:rPr>
              <a:t>	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0" y="2667000"/>
            <a:ext cx="3251200" cy="9276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345" y="4953000"/>
            <a:ext cx="5147310" cy="87122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Characteristics of Gases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447800"/>
            <a:ext cx="8610600" cy="4648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800" dirty="0"/>
              <a:t>Physical properties of gases are all similar.</a:t>
            </a:r>
          </a:p>
          <a:p>
            <a:pPr eaLnBrk="1" hangingPunct="1">
              <a:defRPr/>
            </a:pPr>
            <a:r>
              <a:rPr lang="en-US" altLang="en-US" sz="2800" dirty="0"/>
              <a:t>Composed mainly of nonmetallic elements with simple formulas and low molar masses.</a:t>
            </a:r>
          </a:p>
          <a:p>
            <a:pPr eaLnBrk="1" hangingPunct="1">
              <a:defRPr/>
            </a:pPr>
            <a:r>
              <a:rPr lang="en-US" altLang="en-US" sz="2800" dirty="0"/>
              <a:t>Unlike liquids and solids, gases</a:t>
            </a:r>
          </a:p>
          <a:p>
            <a:pPr marL="514350" indent="-457200" eaLnBrk="1" hangingPunct="1">
              <a:buClr>
                <a:srgbClr val="FF3399"/>
              </a:buClr>
              <a:buFont typeface="Wingdings" panose="05000000000000000000" pitchFamily="2" charset="2"/>
              <a:buChar char="Ø"/>
              <a:defRPr/>
            </a:pPr>
            <a:r>
              <a:rPr lang="en-US" altLang="en-US" sz="2800" dirty="0"/>
              <a:t>expand to fill their containers.</a:t>
            </a:r>
          </a:p>
          <a:p>
            <a:pPr marL="514350" indent="-457200" eaLnBrk="1" hangingPunct="1">
              <a:buClr>
                <a:srgbClr val="FF3399"/>
              </a:buClr>
              <a:buFont typeface="Wingdings" panose="05000000000000000000" pitchFamily="2" charset="2"/>
              <a:buChar char="Ø"/>
              <a:defRPr/>
            </a:pPr>
            <a:r>
              <a:rPr lang="en-US" altLang="en-US" sz="2800" dirty="0"/>
              <a:t>are highly compressible.</a:t>
            </a:r>
          </a:p>
          <a:p>
            <a:pPr marL="514350" indent="-457200" eaLnBrk="1" hangingPunct="1">
              <a:buClr>
                <a:srgbClr val="FF3399"/>
              </a:buClr>
              <a:buFont typeface="Wingdings" panose="05000000000000000000" pitchFamily="2" charset="2"/>
              <a:buChar char="Ø"/>
              <a:defRPr/>
            </a:pPr>
            <a:r>
              <a:rPr lang="en-US" altLang="en-US" sz="2800" dirty="0"/>
              <a:t>have extremely low densities.</a:t>
            </a:r>
          </a:p>
          <a:p>
            <a:pPr marL="455613" indent="-398463" eaLnBrk="1" hangingPunct="1">
              <a:defRPr/>
            </a:pPr>
            <a:r>
              <a:rPr lang="en-US" altLang="en-US" sz="2800" dirty="0"/>
              <a:t>Two or more gases form a homogeneous mixture.</a:t>
            </a: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Pressure and Mole Fraction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The end result 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762250"/>
            <a:ext cx="3200400" cy="889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715000" y="33528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562600" y="3352800"/>
            <a:ext cx="15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57600" y="358363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Kinetic-Molecular Theory</a:t>
            </a:r>
          </a:p>
        </p:txBody>
      </p:sp>
      <p:sp>
        <p:nvSpPr>
          <p:cNvPr id="22531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114800" y="1524000"/>
            <a:ext cx="4800600" cy="4572000"/>
          </a:xfrm>
        </p:spPr>
        <p:txBody>
          <a:bodyPr/>
          <a:lstStyle/>
          <a:p>
            <a:pPr eaLnBrk="1" hangingPunct="1">
              <a:buFont typeface="Wingdings" pitchFamily="2" charset="2"/>
              <a:buChar char="Ø"/>
            </a:pPr>
            <a:r>
              <a:rPr lang="en-US" altLang="en-US" sz="2800" i="1" dirty="0">
                <a:cs typeface="Arial" charset="0"/>
              </a:rPr>
              <a:t>Laws</a:t>
            </a:r>
            <a:r>
              <a:rPr lang="en-US" altLang="en-US" sz="2800" dirty="0"/>
              <a:t> tell us </a:t>
            </a:r>
            <a:r>
              <a:rPr lang="en-US" altLang="en-US" sz="2800" i="1" dirty="0"/>
              <a:t>what</a:t>
            </a:r>
            <a:r>
              <a:rPr lang="en-US" altLang="en-US" sz="2800" dirty="0"/>
              <a:t> happens in nature. Each of the gas laws we have discussed tell us what is observed under certain conditions.</a:t>
            </a:r>
          </a:p>
          <a:p>
            <a:pPr eaLnBrk="1" hangingPunct="1">
              <a:buFont typeface="Wingdings" pitchFamily="2" charset="2"/>
              <a:buChar char="Ø"/>
            </a:pPr>
            <a:r>
              <a:rPr lang="en-US" altLang="en-US" sz="2800" i="1" dirty="0"/>
              <a:t>Why</a:t>
            </a:r>
            <a:r>
              <a:rPr lang="en-US" altLang="en-US" sz="2800" dirty="0"/>
              <a:t> are these laws observed? We will discuss a </a:t>
            </a:r>
            <a:r>
              <a:rPr lang="en-US" altLang="en-US" sz="2800" i="1" dirty="0"/>
              <a:t>theory </a:t>
            </a:r>
            <a:r>
              <a:rPr lang="en-US" altLang="en-US" sz="2800" dirty="0"/>
              <a:t>to explain our observations.</a:t>
            </a:r>
          </a:p>
        </p:txBody>
      </p:sp>
      <p:pic>
        <p:nvPicPr>
          <p:cNvPr id="5" name="Picture 4" descr="10_12_Figure.jpg"/>
          <p:cNvPicPr>
            <a:picLocks noChangeAspect="1"/>
          </p:cNvPicPr>
          <p:nvPr/>
        </p:nvPicPr>
        <p:blipFill>
          <a:blip r:embed="rId3"/>
          <a:srcRect b="2778"/>
          <a:stretch>
            <a:fillRect/>
          </a:stretch>
        </p:blipFill>
        <p:spPr>
          <a:xfrm>
            <a:off x="304800" y="1371600"/>
            <a:ext cx="3165348" cy="51054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31C51EA-167E-49C9-94DF-02B1A43A4A40}"/>
              </a:ext>
            </a:extLst>
          </p:cNvPr>
          <p:cNvSpPr/>
          <p:nvPr/>
        </p:nvSpPr>
        <p:spPr bwMode="auto">
          <a:xfrm>
            <a:off x="76200" y="1066800"/>
            <a:ext cx="4038600" cy="5638800"/>
          </a:xfrm>
          <a:prstGeom prst="rect">
            <a:avLst/>
          </a:prstGeom>
          <a:noFill/>
          <a:ln w="19050" cap="flat" cmpd="sng" algn="ctr">
            <a:solidFill>
              <a:srgbClr val="FF090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Main Tenets of Kinetic-Molecular Theory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600200"/>
            <a:ext cx="8763000" cy="4495800"/>
          </a:xfrm>
        </p:spPr>
        <p:txBody>
          <a:bodyPr/>
          <a:lstStyle/>
          <a:p>
            <a:pPr marL="514350" indent="-514350" eaLnBrk="1" hangingPunct="1">
              <a:buFontTx/>
              <a:buAutoNum type="arabicParenR"/>
            </a:pPr>
            <a:r>
              <a:rPr lang="en-US" altLang="en-US" dirty="0"/>
              <a:t>Gases consist of large numbers of molecules that are in continuous, random motion.</a:t>
            </a:r>
          </a:p>
          <a:p>
            <a:pPr marL="514350" indent="-514350" eaLnBrk="1" hangingPunct="1">
              <a:buFontTx/>
              <a:buAutoNum type="arabicParenR"/>
            </a:pPr>
            <a:r>
              <a:rPr lang="en-US" altLang="en-US" dirty="0"/>
              <a:t>The combined volume of all the molecules of the gas is negligible relative to the total volume in which the gas is contained.</a:t>
            </a:r>
          </a:p>
          <a:p>
            <a:pPr marL="514350" indent="-514350" eaLnBrk="1" hangingPunct="1">
              <a:buFontTx/>
              <a:buAutoNum type="arabicParenR"/>
            </a:pPr>
            <a:r>
              <a:rPr lang="en-US" altLang="en-US" dirty="0"/>
              <a:t>Attractive and repulsive forces between gas molecules are negligible.</a:t>
            </a:r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/>
          <a:lstStyle/>
          <a:p>
            <a:pPr eaLnBrk="1" hangingPunct="1"/>
            <a:r>
              <a:rPr lang="en-US" altLang="en-US"/>
              <a:t>Main Tenets of Kinetic-Molecular Theory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2"/>
          </p:nvPr>
        </p:nvSpPr>
        <p:spPr>
          <a:xfrm>
            <a:off x="4191000" y="1371600"/>
            <a:ext cx="4876800" cy="4876800"/>
          </a:xfrm>
        </p:spPr>
        <p:txBody>
          <a:bodyPr/>
          <a:lstStyle/>
          <a:p>
            <a:pPr marL="514350" indent="-514350" eaLnBrk="1" hangingPunct="1">
              <a:lnSpc>
                <a:spcPct val="90000"/>
              </a:lnSpc>
              <a:buFontTx/>
              <a:buAutoNum type="arabicParenR" startAt="4"/>
            </a:pPr>
            <a:r>
              <a:rPr lang="en-US" altLang="en-US" sz="2800"/>
              <a:t>Energy can be transferred between molecules during collisions, but the </a:t>
            </a:r>
            <a:r>
              <a:rPr lang="en-US" altLang="en-US" sz="2800" i="1"/>
              <a:t>average</a:t>
            </a:r>
            <a:r>
              <a:rPr lang="en-US" altLang="en-US" sz="2800"/>
              <a:t> kinetic energy of the molecules does not change with time, as long as the temperature of the gas remains constant.</a:t>
            </a:r>
          </a:p>
          <a:p>
            <a:pPr marL="514350" indent="-514350" eaLnBrk="1" hangingPunct="1">
              <a:lnSpc>
                <a:spcPct val="90000"/>
              </a:lnSpc>
              <a:buFontTx/>
              <a:buAutoNum type="arabicParenR" startAt="4"/>
            </a:pPr>
            <a:r>
              <a:rPr lang="en-US" altLang="en-US" sz="2800"/>
              <a:t>The average kinetic energy of the molecules is proportional to the absolute temperature.</a:t>
            </a:r>
          </a:p>
        </p:txBody>
      </p:sp>
      <p:pic>
        <p:nvPicPr>
          <p:cNvPr id="5" name="Picture 4" descr="10_13_FigureA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304800" y="1600200"/>
            <a:ext cx="3704688" cy="420624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5181600" cy="1295400"/>
          </a:xfrm>
        </p:spPr>
        <p:txBody>
          <a:bodyPr/>
          <a:lstStyle/>
          <a:p>
            <a:r>
              <a:rPr lang="en-US" altLang="en-US" i="1"/>
              <a:t>u</a:t>
            </a:r>
            <a:r>
              <a:rPr lang="en-US" altLang="en-US" baseline="-25000"/>
              <a:t>rms</a:t>
            </a:r>
            <a:r>
              <a:rPr lang="en-US" altLang="en-US"/>
              <a:t> and</a:t>
            </a:r>
            <a:br>
              <a:rPr lang="en-US" altLang="en-US"/>
            </a:br>
            <a:r>
              <a:rPr lang="en-US" altLang="en-US"/>
              <a:t>Molecular Mass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228600" y="1447800"/>
            <a:ext cx="8686800" cy="2895600"/>
          </a:xfrm>
        </p:spPr>
        <p:txBody>
          <a:bodyPr/>
          <a:lstStyle/>
          <a:p>
            <a:r>
              <a:rPr lang="en-US" altLang="en-US" sz="2800" dirty="0"/>
              <a:t>At any given temperature, the average kinetic energy of molecules is the same.</a:t>
            </a:r>
          </a:p>
          <a:p>
            <a:r>
              <a:rPr lang="en-US" altLang="en-US" sz="2800" dirty="0"/>
              <a:t>So, </a:t>
            </a:r>
            <a:r>
              <a:rPr lang="en-US" altLang="en-US" sz="2800" dirty="0">
                <a:cs typeface="Arial" charset="0"/>
              </a:rPr>
              <a:t>½ m (</a:t>
            </a:r>
            <a:r>
              <a:rPr lang="en-US" altLang="en-US" sz="2800" i="1" dirty="0" err="1">
                <a:cs typeface="Arial" charset="0"/>
              </a:rPr>
              <a:t>u</a:t>
            </a:r>
            <a:r>
              <a:rPr lang="en-US" altLang="en-US" sz="2800" baseline="-25000" dirty="0" err="1">
                <a:cs typeface="Arial" charset="0"/>
              </a:rPr>
              <a:t>rms</a:t>
            </a:r>
            <a:r>
              <a:rPr lang="en-US" altLang="en-US" sz="2800" dirty="0">
                <a:cs typeface="Arial" charset="0"/>
              </a:rPr>
              <a:t>)</a:t>
            </a:r>
            <a:r>
              <a:rPr lang="en-US" altLang="en-US" sz="2800" baseline="30000" dirty="0">
                <a:cs typeface="Arial" charset="0"/>
              </a:rPr>
              <a:t>2</a:t>
            </a:r>
            <a:r>
              <a:rPr lang="en-US" altLang="en-US" sz="2800" dirty="0">
                <a:cs typeface="Arial" charset="0"/>
              </a:rPr>
              <a:t> is the same for two gases at the same temperature.</a:t>
            </a:r>
          </a:p>
          <a:p>
            <a:r>
              <a:rPr lang="en-US" altLang="en-US" sz="2800" dirty="0">
                <a:cs typeface="Arial" charset="0"/>
              </a:rPr>
              <a:t>If a gas has a low mass, its speed will be greater than for a heavier molecule.</a:t>
            </a:r>
            <a:endParaRPr lang="en-US" altLang="en-US" sz="2800" dirty="0"/>
          </a:p>
        </p:txBody>
      </p:sp>
      <p:pic>
        <p:nvPicPr>
          <p:cNvPr id="6" name="Picture 5" descr="10_14_Figure.jpg"/>
          <p:cNvPicPr>
            <a:picLocks noChangeAspect="1"/>
          </p:cNvPicPr>
          <p:nvPr/>
        </p:nvPicPr>
        <p:blipFill>
          <a:blip r:embed="rId2"/>
          <a:srcRect b="4672"/>
          <a:stretch>
            <a:fillRect/>
          </a:stretch>
        </p:blipFill>
        <p:spPr>
          <a:xfrm>
            <a:off x="2209800" y="4292600"/>
            <a:ext cx="4572000" cy="22321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406400"/>
            <a:ext cx="1905000" cy="7620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675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States of Matter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066800"/>
            <a:ext cx="4800600" cy="5029200"/>
          </a:xfrm>
        </p:spPr>
        <p:txBody>
          <a:bodyPr/>
          <a:lstStyle/>
          <a:p>
            <a:pPr eaLnBrk="1" hangingPunct="1">
              <a:buFont typeface="Wingdings" pitchFamily="2" charset="2"/>
              <a:buChar char="§"/>
            </a:pPr>
            <a:r>
              <a:rPr lang="en-US" altLang="en-US" sz="2800"/>
              <a:t>The fundamental difference between states of matter is the strength of the intermolecular forces of attraction.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altLang="en-US" sz="2800"/>
              <a:t>Stronger forces bring molecules closer together.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altLang="en-US" sz="2800"/>
              <a:t>Solids and liquids are referred to as the </a:t>
            </a:r>
            <a:r>
              <a:rPr lang="en-US" altLang="en-US" sz="2800" i="1"/>
              <a:t>condensed phases</a:t>
            </a:r>
            <a:r>
              <a:rPr lang="en-US" altLang="en-US" sz="2800"/>
              <a:t>.</a:t>
            </a:r>
          </a:p>
        </p:txBody>
      </p:sp>
      <p:sp>
        <p:nvSpPr>
          <p:cNvPr id="4100" name="Rectangle 10"/>
          <p:cNvSpPr>
            <a:spLocks noChangeArrowheads="1"/>
          </p:cNvSpPr>
          <p:nvPr/>
        </p:nvSpPr>
        <p:spPr bwMode="auto">
          <a:xfrm>
            <a:off x="3933825" y="320992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 altLang="en-US"/>
          </a:p>
        </p:txBody>
      </p:sp>
      <p:pic>
        <p:nvPicPr>
          <p:cNvPr id="6" name="Picture 5" descr="11_02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4876800" y="1524000"/>
            <a:ext cx="4013224" cy="39624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Differences in the</a:t>
            </a:r>
            <a:br>
              <a:rPr lang="en-US" altLang="en-US"/>
            </a:br>
            <a:r>
              <a:rPr lang="en-US" altLang="en-US"/>
              <a:t>States of Matter</a:t>
            </a:r>
          </a:p>
        </p:txBody>
      </p:sp>
      <p:pic>
        <p:nvPicPr>
          <p:cNvPr id="4" name="Picture 3" descr="11_01_Tabl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1913326" y="1676400"/>
            <a:ext cx="5325674" cy="45720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Which State of Matter?</a:t>
            </a:r>
          </a:p>
        </p:txBody>
      </p:sp>
      <p:sp>
        <p:nvSpPr>
          <p:cNvPr id="6147" name="Content Placeholder 5"/>
          <p:cNvSpPr>
            <a:spLocks noGrp="1"/>
          </p:cNvSpPr>
          <p:nvPr>
            <p:ph idx="1"/>
          </p:nvPr>
        </p:nvSpPr>
        <p:spPr>
          <a:xfrm>
            <a:off x="685800" y="1295400"/>
            <a:ext cx="4343400" cy="4800600"/>
          </a:xfrm>
        </p:spPr>
        <p:txBody>
          <a:bodyPr/>
          <a:lstStyle/>
          <a:p>
            <a:r>
              <a:rPr lang="en-US" altLang="en-US"/>
              <a:t>The answer to this question largely relies on the</a:t>
            </a:r>
          </a:p>
          <a:p>
            <a:pPr>
              <a:buClr>
                <a:srgbClr val="7030A0"/>
              </a:buClr>
              <a:buFont typeface="Wingdings" pitchFamily="2" charset="2"/>
              <a:buChar char="Ø"/>
            </a:pPr>
            <a:r>
              <a:rPr lang="en-US" altLang="en-US"/>
              <a:t>balance between the kinetic energies of the particles.</a:t>
            </a:r>
          </a:p>
          <a:p>
            <a:pPr>
              <a:buClr>
                <a:srgbClr val="7030A0"/>
              </a:buClr>
              <a:buFont typeface="Wingdings" pitchFamily="2" charset="2"/>
              <a:buChar char="Ø"/>
            </a:pPr>
            <a:r>
              <a:rPr lang="en-US" altLang="en-US"/>
              <a:t>interparticle energies of attraction.</a:t>
            </a:r>
          </a:p>
        </p:txBody>
      </p:sp>
      <p:pic>
        <p:nvPicPr>
          <p:cNvPr id="5" name="Picture 4" descr="11_02_Tabl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5326795" y="1480456"/>
            <a:ext cx="3622850" cy="2743201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477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Intermolecular Forces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150813" y="3581400"/>
            <a:ext cx="8915400" cy="2644775"/>
          </a:xfrm>
        </p:spPr>
        <p:txBody>
          <a:bodyPr/>
          <a:lstStyle/>
          <a:p>
            <a:pPr eaLnBrk="1" hangingPunct="1"/>
            <a:r>
              <a:rPr lang="en-US" altLang="en-US" sz="2800"/>
              <a:t>The attractions between molecules are not nearly as strong as the intramolecular attractions (bonds) that hold compounds together.</a:t>
            </a:r>
          </a:p>
          <a:p>
            <a:pPr eaLnBrk="1" hangingPunct="1"/>
            <a:r>
              <a:rPr lang="en-US" altLang="en-US" sz="2800"/>
              <a:t>Many physical properties reflect intermolecular forces, like boiling points, melting points, viscosity, surface tension, and capillary action.</a:t>
            </a:r>
          </a:p>
        </p:txBody>
      </p:sp>
      <p:pic>
        <p:nvPicPr>
          <p:cNvPr id="5" name="Picture 4" descr="11_03_Figure.jpg"/>
          <p:cNvPicPr>
            <a:picLocks noChangeAspect="1"/>
          </p:cNvPicPr>
          <p:nvPr/>
        </p:nvPicPr>
        <p:blipFill>
          <a:blip r:embed="rId3"/>
          <a:srcRect b="3450"/>
          <a:stretch>
            <a:fillRect/>
          </a:stretch>
        </p:blipFill>
        <p:spPr>
          <a:xfrm>
            <a:off x="2590800" y="990600"/>
            <a:ext cx="3993693" cy="25146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4"/>
          <p:cNvSpPr>
            <a:spLocks noGrp="1"/>
          </p:cNvSpPr>
          <p:nvPr>
            <p:ph type="title"/>
          </p:nvPr>
        </p:nvSpPr>
        <p:spPr>
          <a:xfrm>
            <a:off x="685800" y="9525"/>
            <a:ext cx="7772400" cy="1143000"/>
          </a:xfrm>
        </p:spPr>
        <p:txBody>
          <a:bodyPr/>
          <a:lstStyle/>
          <a:p>
            <a:r>
              <a:rPr lang="en-US" altLang="en-US"/>
              <a:t>Types of Intermolecular Force</a:t>
            </a:r>
          </a:p>
        </p:txBody>
      </p:sp>
      <p:sp>
        <p:nvSpPr>
          <p:cNvPr id="8195" name="Content Placeholder 5"/>
          <p:cNvSpPr>
            <a:spLocks noGrp="1"/>
          </p:cNvSpPr>
          <p:nvPr>
            <p:ph idx="1"/>
          </p:nvPr>
        </p:nvSpPr>
        <p:spPr>
          <a:xfrm>
            <a:off x="457200" y="990600"/>
            <a:ext cx="8153400" cy="5105400"/>
          </a:xfrm>
        </p:spPr>
        <p:txBody>
          <a:bodyPr/>
          <a:lstStyle/>
          <a:p>
            <a:r>
              <a:rPr lang="en-US" altLang="en-US" dirty="0"/>
              <a:t>Weakest to strongest forces:</a:t>
            </a:r>
          </a:p>
          <a:p>
            <a:pPr>
              <a:buClr>
                <a:srgbClr val="003300"/>
              </a:buClr>
              <a:buFont typeface="Wingdings" pitchFamily="2" charset="2"/>
              <a:buChar char="Ø"/>
            </a:pPr>
            <a:r>
              <a:rPr lang="en-US" altLang="en-US" dirty="0"/>
              <a:t>dispersion forces (or London dispersion forces)</a:t>
            </a:r>
          </a:p>
          <a:p>
            <a:pPr>
              <a:buClr>
                <a:srgbClr val="003300"/>
              </a:buClr>
              <a:buFont typeface="Wingdings" pitchFamily="2" charset="2"/>
              <a:buChar char="Ø"/>
            </a:pPr>
            <a:r>
              <a:rPr lang="en-US" altLang="en-US" dirty="0"/>
              <a:t>dipole–dipole forces</a:t>
            </a:r>
          </a:p>
          <a:p>
            <a:pPr>
              <a:buClr>
                <a:srgbClr val="003300"/>
              </a:buClr>
              <a:buFont typeface="Wingdings" pitchFamily="2" charset="2"/>
              <a:buChar char="Ø"/>
            </a:pPr>
            <a:r>
              <a:rPr lang="en-US" altLang="en-US" dirty="0"/>
              <a:t>hydrogen bonding (a special dipole–dipole force)</a:t>
            </a:r>
          </a:p>
          <a:p>
            <a:pPr>
              <a:buClr>
                <a:srgbClr val="003300"/>
              </a:buClr>
              <a:buFont typeface="Wingdings" pitchFamily="2" charset="2"/>
              <a:buChar char="Ø"/>
            </a:pPr>
            <a:r>
              <a:rPr lang="en-US" altLang="en-US" dirty="0"/>
              <a:t>ion–dipole forces</a:t>
            </a:r>
          </a:p>
          <a:p>
            <a:pPr>
              <a:buClr>
                <a:srgbClr val="C00000"/>
              </a:buClr>
              <a:buFont typeface="Courier New" pitchFamily="49" charset="0"/>
              <a:buChar char="o"/>
            </a:pPr>
            <a:r>
              <a:rPr lang="en-US" altLang="en-US" dirty="0"/>
              <a:t>Note: The first two types are also referred to collectively as </a:t>
            </a:r>
            <a:r>
              <a:rPr lang="en-US" altLang="en-US" i="1" dirty="0"/>
              <a:t>van der Waals forces</a:t>
            </a:r>
            <a:r>
              <a:rPr lang="en-US" altLang="en-US" dirty="0"/>
              <a:t>.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543800" cy="1143000"/>
          </a:xfrm>
        </p:spPr>
        <p:txBody>
          <a:bodyPr/>
          <a:lstStyle/>
          <a:p>
            <a:pPr eaLnBrk="1" hangingPunct="1"/>
            <a:r>
              <a:rPr lang="en-US" altLang="en-US"/>
              <a:t>Properties Which Define the State of a Gas Sample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4572000"/>
          </a:xfrm>
        </p:spPr>
        <p:txBody>
          <a:bodyPr/>
          <a:lstStyle/>
          <a:p>
            <a:pPr marL="514350" indent="-514350" eaLnBrk="1" hangingPunct="1">
              <a:buClr>
                <a:srgbClr val="002060"/>
              </a:buClr>
              <a:buFontTx/>
              <a:buAutoNum type="arabicParenR"/>
            </a:pPr>
            <a:r>
              <a:rPr lang="en-US" altLang="en-US"/>
              <a:t>Temperature</a:t>
            </a:r>
          </a:p>
          <a:p>
            <a:pPr marL="514350" indent="-514350" eaLnBrk="1" hangingPunct="1">
              <a:buClr>
                <a:srgbClr val="002060"/>
              </a:buClr>
              <a:buFontTx/>
              <a:buAutoNum type="arabicParenR"/>
            </a:pPr>
            <a:r>
              <a:rPr lang="en-US" altLang="en-US"/>
              <a:t>Pressure</a:t>
            </a:r>
          </a:p>
          <a:p>
            <a:pPr marL="514350" indent="-514350" eaLnBrk="1" hangingPunct="1">
              <a:buClr>
                <a:srgbClr val="002060"/>
              </a:buClr>
              <a:buFontTx/>
              <a:buAutoNum type="arabicParenR"/>
            </a:pPr>
            <a:r>
              <a:rPr lang="en-US" altLang="en-US"/>
              <a:t>Volume</a:t>
            </a:r>
          </a:p>
          <a:p>
            <a:pPr marL="514350" indent="-514350" eaLnBrk="1" hangingPunct="1">
              <a:buClr>
                <a:srgbClr val="002060"/>
              </a:buClr>
              <a:buFontTx/>
              <a:buAutoNum type="arabicParenR"/>
            </a:pPr>
            <a:r>
              <a:rPr lang="en-US" altLang="en-US"/>
              <a:t>Amount of gas, usually expressed as number of moles</a:t>
            </a:r>
          </a:p>
          <a:p>
            <a:pPr marL="514350" indent="-514350" eaLnBrk="1" hangingPunct="1">
              <a:buClr>
                <a:srgbClr val="002060"/>
              </a:buClr>
              <a:buFontTx/>
              <a:buAutoNum type="arabicParenR"/>
            </a:pPr>
            <a:endParaRPr lang="en-US" altLang="en-US"/>
          </a:p>
          <a:p>
            <a:pPr marL="514350" indent="-514350" eaLnBrk="1" hangingPunct="1">
              <a:buClr>
                <a:srgbClr val="C00000"/>
              </a:buClr>
              <a:buFont typeface="Wingdings" pitchFamily="2" charset="2"/>
              <a:buChar char="Ø"/>
            </a:pPr>
            <a:r>
              <a:rPr lang="en-US" altLang="en-US"/>
              <a:t>Having already discussed three of these, we need to define pressure.</a:t>
            </a:r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ChangeArrowheads="1"/>
          </p:cNvSpPr>
          <p:nvPr/>
        </p:nvSpPr>
        <p:spPr bwMode="auto">
          <a:xfrm>
            <a:off x="3962400" y="3429000"/>
            <a:ext cx="304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9219" name="Rectangle 7"/>
          <p:cNvSpPr>
            <a:spLocks noChangeArrowheads="1"/>
          </p:cNvSpPr>
          <p:nvPr/>
        </p:nvSpPr>
        <p:spPr bwMode="auto">
          <a:xfrm>
            <a:off x="2590800" y="1905000"/>
            <a:ext cx="304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9220" name="Oval 8"/>
          <p:cNvSpPr>
            <a:spLocks noChangeArrowheads="1"/>
          </p:cNvSpPr>
          <p:nvPr/>
        </p:nvSpPr>
        <p:spPr bwMode="auto">
          <a:xfrm>
            <a:off x="2495550" y="2409825"/>
            <a:ext cx="304800" cy="1524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9221" name="Oval 9"/>
          <p:cNvSpPr>
            <a:spLocks noChangeArrowheads="1"/>
          </p:cNvSpPr>
          <p:nvPr/>
        </p:nvSpPr>
        <p:spPr bwMode="auto">
          <a:xfrm>
            <a:off x="2481263" y="2986088"/>
            <a:ext cx="304800" cy="1524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9222" name="Rectangle 14"/>
          <p:cNvSpPr>
            <a:spLocks noGrp="1" noChangeArrowheads="1"/>
          </p:cNvSpPr>
          <p:nvPr>
            <p:ph type="title"/>
          </p:nvPr>
        </p:nvSpPr>
        <p:spPr>
          <a:xfrm>
            <a:off x="685800" y="95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Dispersion Forces</a:t>
            </a:r>
          </a:p>
        </p:txBody>
      </p:sp>
      <p:sp>
        <p:nvSpPr>
          <p:cNvPr id="9223" name="Rectangle 16"/>
          <p:cNvSpPr>
            <a:spLocks noGrp="1" noChangeArrowheads="1"/>
          </p:cNvSpPr>
          <p:nvPr>
            <p:ph idx="1"/>
          </p:nvPr>
        </p:nvSpPr>
        <p:spPr>
          <a:xfrm>
            <a:off x="304800" y="1066800"/>
            <a:ext cx="8763000" cy="20716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The figure below shows how a nonpolar particle </a:t>
            </a:r>
            <a:br>
              <a:rPr lang="en-US" altLang="en-US" sz="2800" dirty="0"/>
            </a:br>
            <a:r>
              <a:rPr lang="en-US" altLang="en-US" sz="2800" dirty="0"/>
              <a:t>(in this case a helium atom) can be temporarily polarized to allow dispersion force to form.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The tendency of an electron cloud to distort is </a:t>
            </a:r>
            <a:br>
              <a:rPr lang="en-US" altLang="en-US" sz="2800" dirty="0"/>
            </a:br>
            <a:r>
              <a:rPr lang="en-US" altLang="en-US" sz="2800" dirty="0"/>
              <a:t>called its </a:t>
            </a:r>
            <a:r>
              <a:rPr lang="en-US" altLang="en-US" sz="2800" b="1" dirty="0"/>
              <a:t>polarizability</a:t>
            </a:r>
            <a:r>
              <a:rPr lang="en-US" altLang="en-US" sz="2800" dirty="0"/>
              <a:t>.</a:t>
            </a:r>
          </a:p>
        </p:txBody>
      </p:sp>
      <p:pic>
        <p:nvPicPr>
          <p:cNvPr id="9" name="Picture 8" descr="11_04_Figure.jpg"/>
          <p:cNvPicPr>
            <a:picLocks noChangeAspect="1"/>
          </p:cNvPicPr>
          <p:nvPr/>
        </p:nvPicPr>
        <p:blipFill>
          <a:blip r:embed="rId3"/>
          <a:srcRect b="3966"/>
          <a:stretch>
            <a:fillRect/>
          </a:stretch>
        </p:blipFill>
        <p:spPr>
          <a:xfrm>
            <a:off x="1447800" y="3276600"/>
            <a:ext cx="6400800" cy="3099816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458200" cy="1371600"/>
          </a:xfrm>
        </p:spPr>
        <p:txBody>
          <a:bodyPr/>
          <a:lstStyle/>
          <a:p>
            <a:r>
              <a:rPr lang="en-US" altLang="en-US"/>
              <a:t>Factors Which Affect Amount of Dispersion Force in a Molecule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5105400" cy="5181600"/>
          </a:xfrm>
        </p:spPr>
        <p:txBody>
          <a:bodyPr/>
          <a:lstStyle/>
          <a:p>
            <a:r>
              <a:rPr lang="en-US" altLang="en-US" dirty="0"/>
              <a:t>number of electrons in an atom (</a:t>
            </a:r>
            <a:r>
              <a:rPr lang="en-US" altLang="en-US" dirty="0">
                <a:solidFill>
                  <a:srgbClr val="FF0000"/>
                </a:solidFill>
              </a:rPr>
              <a:t>more electrons, more dispersion force</a:t>
            </a:r>
            <a:r>
              <a:rPr lang="en-US" altLang="en-US" dirty="0"/>
              <a:t>)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size of atom or molecule/molecular weight</a:t>
            </a:r>
          </a:p>
          <a:p>
            <a:r>
              <a:rPr lang="en-US" altLang="en-US" dirty="0"/>
              <a:t>shape of molecules with similar masses (more contact, larger dispersion force)</a:t>
            </a:r>
          </a:p>
        </p:txBody>
      </p:sp>
      <p:pic>
        <p:nvPicPr>
          <p:cNvPr id="5" name="Picture 4" descr="11_06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5715000" y="1524000"/>
            <a:ext cx="1905000" cy="4926321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Polarizability &amp; Boiling Point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4648200" cy="5105400"/>
          </a:xfrm>
        </p:spPr>
        <p:txBody>
          <a:bodyPr/>
          <a:lstStyle/>
          <a:p>
            <a:r>
              <a:rPr lang="en-US" altLang="en-US" dirty="0"/>
              <a:t>If something is </a:t>
            </a:r>
            <a:r>
              <a:rPr lang="en-US" altLang="en-US" dirty="0">
                <a:solidFill>
                  <a:srgbClr val="FF0000"/>
                </a:solidFill>
              </a:rPr>
              <a:t>more difficult</a:t>
            </a:r>
            <a:r>
              <a:rPr lang="en-US" altLang="en-US" dirty="0"/>
              <a:t> to polarize, it has a </a:t>
            </a:r>
            <a:r>
              <a:rPr lang="en-US" altLang="en-US" i="1" dirty="0"/>
              <a:t>lower</a:t>
            </a:r>
            <a:r>
              <a:rPr lang="en-US" altLang="en-US" dirty="0"/>
              <a:t> boiling point.</a:t>
            </a:r>
          </a:p>
          <a:p>
            <a:r>
              <a:rPr lang="en-US" altLang="en-US" dirty="0"/>
              <a:t>Remember: This means </a:t>
            </a:r>
            <a:r>
              <a:rPr lang="en-US" altLang="en-US" i="1" dirty="0"/>
              <a:t>less</a:t>
            </a:r>
            <a:r>
              <a:rPr lang="en-US" altLang="en-US" dirty="0"/>
              <a:t> intermolecular force (smaller molecule: lower molecular weight, fewer electrons).</a:t>
            </a:r>
          </a:p>
        </p:txBody>
      </p:sp>
      <p:pic>
        <p:nvPicPr>
          <p:cNvPr id="5" name="Picture 4" descr="11_05_Figure.jpg"/>
          <p:cNvPicPr>
            <a:picLocks noChangeAspect="1"/>
          </p:cNvPicPr>
          <p:nvPr/>
        </p:nvPicPr>
        <p:blipFill>
          <a:blip r:embed="rId2"/>
          <a:srcRect b="2989"/>
          <a:stretch>
            <a:fillRect/>
          </a:stretch>
        </p:blipFill>
        <p:spPr>
          <a:xfrm>
            <a:off x="4661530" y="1524000"/>
            <a:ext cx="4347794" cy="31242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altLang="en-US"/>
              <a:t>Dipole–Dipole Interactions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7924800" cy="2667000"/>
          </a:xfrm>
        </p:spPr>
        <p:txBody>
          <a:bodyPr/>
          <a:lstStyle/>
          <a:p>
            <a:r>
              <a:rPr lang="en-US" altLang="en-US"/>
              <a:t>Polar molecules have a more positive and a more negative end–a dipole (two poles, </a:t>
            </a:r>
            <a:r>
              <a:rPr lang="el-GR" altLang="en-US" i="1">
                <a:latin typeface="Times New Roman" pitchFamily="18" charset="0"/>
                <a:cs typeface="Times New Roman" pitchFamily="18" charset="0"/>
              </a:rPr>
              <a:t>δ</a:t>
            </a:r>
            <a:r>
              <a:rPr lang="en-US" altLang="en-US" baseline="30000">
                <a:cs typeface="Times New Roman" pitchFamily="18" charset="0"/>
              </a:rPr>
              <a:t>+</a:t>
            </a:r>
            <a:r>
              <a:rPr lang="en-US" altLang="en-US">
                <a:cs typeface="Times New Roman" pitchFamily="18" charset="0"/>
              </a:rPr>
              <a:t> and </a:t>
            </a:r>
            <a:r>
              <a:rPr lang="el-GR" altLang="en-US" i="1">
                <a:latin typeface="Times New Roman" pitchFamily="18" charset="0"/>
                <a:cs typeface="Times New Roman" pitchFamily="18" charset="0"/>
              </a:rPr>
              <a:t>δ</a:t>
            </a:r>
            <a:r>
              <a:rPr lang="en-US" baseline="30000"/>
              <a:t>−</a:t>
            </a:r>
            <a:r>
              <a:rPr lang="en-US" altLang="en-US">
                <a:cs typeface="Times New Roman" pitchFamily="18" charset="0"/>
              </a:rPr>
              <a:t>).</a:t>
            </a:r>
          </a:p>
          <a:p>
            <a:r>
              <a:rPr lang="en-US" altLang="en-US">
                <a:cs typeface="Times New Roman" pitchFamily="18" charset="0"/>
              </a:rPr>
              <a:t>The oppositely charged ends attract each other.</a:t>
            </a:r>
            <a:endParaRPr lang="en-US" altLang="en-US"/>
          </a:p>
        </p:txBody>
      </p:sp>
      <p:pic>
        <p:nvPicPr>
          <p:cNvPr id="5" name="Picture 4" descr="11_07_Figure.jpg"/>
          <p:cNvPicPr>
            <a:picLocks noChangeAspect="1"/>
          </p:cNvPicPr>
          <p:nvPr/>
        </p:nvPicPr>
        <p:blipFill>
          <a:blip r:embed="rId2"/>
          <a:srcRect b="5508"/>
          <a:stretch>
            <a:fillRect/>
          </a:stretch>
        </p:blipFill>
        <p:spPr>
          <a:xfrm>
            <a:off x="1295400" y="3810000"/>
            <a:ext cx="6477000" cy="2579234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Dipole–Dipole Interactions</a:t>
            </a:r>
          </a:p>
        </p:txBody>
      </p:sp>
      <p:sp>
        <p:nvSpPr>
          <p:cNvPr id="13315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304800" y="4914900"/>
            <a:ext cx="8534400" cy="14859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/>
              <a:t>	For molecules of approximately equal mass and size, the more polar the molecule, the higher its boiling point.</a:t>
            </a:r>
          </a:p>
        </p:txBody>
      </p:sp>
      <p:pic>
        <p:nvPicPr>
          <p:cNvPr id="5" name="Picture 4" descr="11_08_Figure.jpg"/>
          <p:cNvPicPr>
            <a:picLocks noChangeAspect="1"/>
          </p:cNvPicPr>
          <p:nvPr/>
        </p:nvPicPr>
        <p:blipFill>
          <a:blip r:embed="rId3"/>
          <a:srcRect b="3640"/>
          <a:stretch>
            <a:fillRect/>
          </a:stretch>
        </p:blipFill>
        <p:spPr>
          <a:xfrm>
            <a:off x="838200" y="1143000"/>
            <a:ext cx="7391400" cy="3703619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2057400"/>
          </a:xfrm>
        </p:spPr>
        <p:txBody>
          <a:bodyPr/>
          <a:lstStyle/>
          <a:p>
            <a:pPr eaLnBrk="1" hangingPunct="1"/>
            <a:r>
              <a:rPr lang="en-US" altLang="en-US"/>
              <a:t>Which Have a Greater Effect:</a:t>
            </a:r>
            <a:br>
              <a:rPr lang="en-US" altLang="en-US"/>
            </a:br>
            <a:r>
              <a:rPr lang="en-US" altLang="en-US"/>
              <a:t>Dipole–Dipole Interactions or Dispersion Forces?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514600"/>
            <a:ext cx="7772400" cy="3581400"/>
          </a:xfrm>
        </p:spPr>
        <p:txBody>
          <a:bodyPr/>
          <a:lstStyle/>
          <a:p>
            <a:pPr eaLnBrk="1" hangingPunct="1"/>
            <a:r>
              <a:rPr lang="en-US" altLang="en-US"/>
              <a:t>If two molecules are of comparable size and shape, dipole–dipole interactions will likely be the dominating force.</a:t>
            </a:r>
          </a:p>
          <a:p>
            <a:pPr eaLnBrk="1" hangingPunct="1"/>
            <a:r>
              <a:rPr lang="en-US" altLang="en-US"/>
              <a:t>If one molecule is much larger than another, dispersion forces will likely determine its physical properties.</a:t>
            </a:r>
          </a:p>
        </p:txBody>
      </p:sp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/>
              <a:t>What Does This Graph Show Us?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28575" y="914400"/>
            <a:ext cx="4619625" cy="5486400"/>
          </a:xfrm>
        </p:spPr>
        <p:txBody>
          <a:bodyPr/>
          <a:lstStyle/>
          <a:p>
            <a:r>
              <a:rPr lang="en-US" altLang="en-US"/>
              <a:t>In a group, the period 3/4/5 elements have higher boiling points as the group member gets larger.</a:t>
            </a:r>
          </a:p>
          <a:p>
            <a:r>
              <a:rPr lang="en-US" altLang="en-US"/>
              <a:t>What happens with the period 2 elements? For group 4A, the trend is continued. What about for the other groups?</a:t>
            </a:r>
          </a:p>
        </p:txBody>
      </p:sp>
      <p:pic>
        <p:nvPicPr>
          <p:cNvPr id="5" name="Picture 4" descr="11_09_Figure.jpg"/>
          <p:cNvPicPr>
            <a:picLocks noChangeAspect="1"/>
          </p:cNvPicPr>
          <p:nvPr/>
        </p:nvPicPr>
        <p:blipFill>
          <a:blip r:embed="rId2"/>
          <a:srcRect b="2830"/>
          <a:stretch>
            <a:fillRect/>
          </a:stretch>
        </p:blipFill>
        <p:spPr>
          <a:xfrm>
            <a:off x="4724400" y="1143000"/>
            <a:ext cx="4191000" cy="292921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Hydrogen Bonding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914400"/>
            <a:ext cx="5334000" cy="57912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The dipole–dipole interactions experienced when H is bonded to N, O, or F are unusually strong.</a:t>
            </a:r>
          </a:p>
          <a:p>
            <a:pPr eaLnBrk="1" hangingPunct="1">
              <a:spcBef>
                <a:spcPts val="300"/>
              </a:spcBef>
            </a:pPr>
            <a:r>
              <a:rPr lang="en-US" altLang="en-US" sz="2800" dirty="0"/>
              <a:t>We call these interactions </a:t>
            </a:r>
            <a:r>
              <a:rPr lang="en-US" altLang="en-US" sz="2800" b="1" dirty="0"/>
              <a:t>hydrogen bonds</a:t>
            </a:r>
            <a:r>
              <a:rPr lang="en-US" altLang="en-US" sz="2800" dirty="0"/>
              <a:t>.</a:t>
            </a:r>
          </a:p>
          <a:p>
            <a:pPr eaLnBrk="1" hangingPunct="1">
              <a:spcBef>
                <a:spcPts val="300"/>
              </a:spcBef>
            </a:pPr>
            <a:r>
              <a:rPr lang="en-US" altLang="en-US" sz="2800" dirty="0"/>
              <a:t>A hydrogen bond is an attraction between a </a:t>
            </a:r>
            <a:r>
              <a:rPr lang="en-US" altLang="en-US" sz="2800" dirty="0">
                <a:solidFill>
                  <a:srgbClr val="FF0000"/>
                </a:solidFill>
              </a:rPr>
              <a:t>hydrogen atom</a:t>
            </a:r>
            <a:r>
              <a:rPr lang="en-US" altLang="en-US" sz="2800" dirty="0"/>
              <a:t> attached to a highly </a:t>
            </a:r>
            <a:r>
              <a:rPr lang="en-US" altLang="en-US" sz="2800" dirty="0">
                <a:solidFill>
                  <a:srgbClr val="FF0000"/>
                </a:solidFill>
              </a:rPr>
              <a:t>electronegative atom </a:t>
            </a:r>
            <a:r>
              <a:rPr lang="en-US" altLang="en-US" sz="2800" dirty="0"/>
              <a:t>and a nearby small electronegative atom in another molecule or chemical group.</a:t>
            </a:r>
          </a:p>
          <a:p>
            <a:pPr eaLnBrk="1" hangingPunct="1"/>
            <a:endParaRPr lang="en-US" altLang="en-US" sz="2800" dirty="0"/>
          </a:p>
        </p:txBody>
      </p:sp>
      <p:pic>
        <p:nvPicPr>
          <p:cNvPr id="5" name="Picture 4" descr="11_10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5334000" y="1066800"/>
            <a:ext cx="2599416" cy="51816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4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1143000"/>
          </a:xfrm>
        </p:spPr>
        <p:txBody>
          <a:bodyPr/>
          <a:lstStyle/>
          <a:p>
            <a:r>
              <a:rPr lang="en-US" altLang="en-US"/>
              <a:t>What Forms Hydrogen Bonds?</a:t>
            </a:r>
          </a:p>
        </p:txBody>
      </p:sp>
      <p:sp>
        <p:nvSpPr>
          <p:cNvPr id="17411" name="Content Placeholder 5"/>
          <p:cNvSpPr>
            <a:spLocks noGrp="1"/>
          </p:cNvSpPr>
          <p:nvPr>
            <p:ph idx="1"/>
          </p:nvPr>
        </p:nvSpPr>
        <p:spPr>
          <a:xfrm>
            <a:off x="304800" y="1219200"/>
            <a:ext cx="8534400" cy="2667000"/>
          </a:xfrm>
        </p:spPr>
        <p:txBody>
          <a:bodyPr/>
          <a:lstStyle/>
          <a:p>
            <a:r>
              <a:rPr lang="en-US" altLang="en-US"/>
              <a:t>Hydrogen bonding arises in part from the high electronegativity of nitrogen, oxygen, and fluorine.</a:t>
            </a:r>
          </a:p>
          <a:p>
            <a:r>
              <a:rPr lang="en-US" altLang="en-US"/>
              <a:t>These atoms interact with a nearly bare nucleus (which contains one proton).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4191000"/>
            <a:ext cx="4622800" cy="7112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Ion–Dipole Interactions</a:t>
            </a:r>
          </a:p>
        </p:txBody>
      </p:sp>
      <p:sp>
        <p:nvSpPr>
          <p:cNvPr id="18435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371600"/>
            <a:ext cx="8839200" cy="1905000"/>
          </a:xfrm>
        </p:spPr>
        <p:txBody>
          <a:bodyPr/>
          <a:lstStyle/>
          <a:p>
            <a:pPr eaLnBrk="1" hangingPunct="1"/>
            <a:r>
              <a:rPr lang="en-US" altLang="en-US" sz="2800"/>
              <a:t>Ion–dipole interactions are found in solutions of ions.</a:t>
            </a:r>
          </a:p>
          <a:p>
            <a:pPr eaLnBrk="1" hangingPunct="1"/>
            <a:r>
              <a:rPr lang="en-US" altLang="en-US" sz="2800"/>
              <a:t>The strength of these forces is what makes it possible for ionic substances to dissolve in polar solvents.</a:t>
            </a:r>
          </a:p>
        </p:txBody>
      </p:sp>
      <p:pic>
        <p:nvPicPr>
          <p:cNvPr id="5" name="Picture 4" descr="11_13_Figure.jpg"/>
          <p:cNvPicPr>
            <a:picLocks noChangeAspect="1"/>
          </p:cNvPicPr>
          <p:nvPr/>
        </p:nvPicPr>
        <p:blipFill>
          <a:blip r:embed="rId3"/>
          <a:srcRect b="3704"/>
          <a:stretch>
            <a:fillRect/>
          </a:stretch>
        </p:blipFill>
        <p:spPr>
          <a:xfrm>
            <a:off x="1905000" y="3200400"/>
            <a:ext cx="5513510" cy="32766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/>
              <a:t>Units of Pressure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0" y="1066800"/>
            <a:ext cx="5486400" cy="5562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800" b="1" dirty="0" err="1"/>
              <a:t>Pascals</a:t>
            </a:r>
            <a:r>
              <a:rPr lang="en-US" altLang="en-US" sz="2800" dirty="0"/>
              <a:t>: 1 Pa = 1 N/m</a:t>
            </a:r>
            <a:r>
              <a:rPr lang="en-US" altLang="en-US" sz="2800" baseline="30000" dirty="0"/>
              <a:t>2</a:t>
            </a:r>
            <a:r>
              <a:rPr lang="en-US" altLang="en-US" sz="2800" dirty="0"/>
              <a:t> (SI unit of pressure)</a:t>
            </a:r>
          </a:p>
          <a:p>
            <a:pPr eaLnBrk="1" hangingPunct="1">
              <a:defRPr/>
            </a:pPr>
            <a:r>
              <a:rPr lang="en-US" altLang="en-US" sz="2800" b="1" dirty="0"/>
              <a:t>Bar</a:t>
            </a:r>
            <a:r>
              <a:rPr lang="en-US" altLang="en-US" sz="2800" dirty="0"/>
              <a:t>: 1 bar = 10</a:t>
            </a:r>
            <a:r>
              <a:rPr lang="en-US" altLang="en-US" sz="2800" baseline="30000" dirty="0"/>
              <a:t>5</a:t>
            </a:r>
            <a:r>
              <a:rPr lang="en-US" altLang="en-US" sz="2800" dirty="0"/>
              <a:t> Pa = 100 </a:t>
            </a:r>
            <a:r>
              <a:rPr lang="en-US" altLang="en-US" sz="2800" dirty="0" err="1"/>
              <a:t>kPa</a:t>
            </a:r>
            <a:endParaRPr lang="en-US" altLang="en-US" sz="2800" dirty="0"/>
          </a:p>
          <a:p>
            <a:pPr eaLnBrk="1" hangingPunct="1">
              <a:defRPr/>
            </a:pPr>
            <a:r>
              <a:rPr lang="en-US" altLang="en-US" sz="2800" b="1" dirty="0"/>
              <a:t>mm Hg or torr</a:t>
            </a:r>
            <a:r>
              <a:rPr lang="en-US" altLang="en-US" sz="2800" dirty="0"/>
              <a:t>: These units are literally the difference in </a:t>
            </a:r>
            <a:br>
              <a:rPr lang="en-US" altLang="en-US" sz="2800" dirty="0"/>
            </a:br>
            <a:r>
              <a:rPr lang="en-US" altLang="en-US" sz="2800" dirty="0"/>
              <a:t>the heights measured in mm </a:t>
            </a:r>
            <a:br>
              <a:rPr lang="en-US" altLang="en-US" sz="2800" dirty="0"/>
            </a:br>
            <a:r>
              <a:rPr lang="en-US" altLang="en-US" sz="2800" dirty="0"/>
              <a:t>of two connected columns of mercury, as in the </a:t>
            </a:r>
            <a:r>
              <a:rPr lang="en-US" altLang="en-US" sz="2800" b="1" dirty="0"/>
              <a:t>barometer</a:t>
            </a:r>
            <a:r>
              <a:rPr lang="en-US" altLang="en-US" sz="2800" dirty="0"/>
              <a:t> in the figure.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800" b="1" dirty="0"/>
              <a:t>Atmosphere</a:t>
            </a:r>
            <a:r>
              <a:rPr lang="en-US" altLang="en-US" sz="2800" dirty="0"/>
              <a:t>: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altLang="en-US" sz="2800" dirty="0"/>
              <a:t>1.00 </a:t>
            </a:r>
            <a:r>
              <a:rPr lang="en-US" altLang="en-US" sz="2800" dirty="0" err="1"/>
              <a:t>atm</a:t>
            </a:r>
            <a:r>
              <a:rPr lang="en-US" altLang="en-US" sz="2800" dirty="0"/>
              <a:t> = 760 </a:t>
            </a:r>
            <a:r>
              <a:rPr lang="en-US" altLang="en-US" sz="2800" dirty="0" err="1"/>
              <a:t>torr</a:t>
            </a:r>
            <a:r>
              <a:rPr lang="en-US" altLang="en-US" sz="2800" dirty="0"/>
              <a:t> = 760 mm Hg  = 101.325 </a:t>
            </a:r>
            <a:r>
              <a:rPr lang="en-US" altLang="en-US" sz="2800" dirty="0" err="1"/>
              <a:t>kPa</a:t>
            </a:r>
            <a:endParaRPr lang="en-US" altLang="en-US" sz="2800" dirty="0"/>
          </a:p>
        </p:txBody>
      </p:sp>
      <p:sp>
        <p:nvSpPr>
          <p:cNvPr id="7172" name="Rectangle 17"/>
          <p:cNvSpPr>
            <a:spLocks noChangeArrowheads="1"/>
          </p:cNvSpPr>
          <p:nvPr/>
        </p:nvSpPr>
        <p:spPr bwMode="auto">
          <a:xfrm>
            <a:off x="4876800" y="5486400"/>
            <a:ext cx="3962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altLang="en-US" sz="3200">
              <a:latin typeface="Arial" charset="0"/>
            </a:endParaRPr>
          </a:p>
        </p:txBody>
      </p:sp>
      <p:pic>
        <p:nvPicPr>
          <p:cNvPr id="6" name="Picture 5" descr="10_02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5382623" y="1447800"/>
            <a:ext cx="3608977" cy="405384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1160F84-6B22-4CAF-A643-8B154DEB8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288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80411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658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Summarizing Intermolecular Forces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7666FB-2860-4DBE-B71F-C6D24FC977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4"/>
          <a:stretch/>
        </p:blipFill>
        <p:spPr>
          <a:xfrm rot="16200000">
            <a:off x="1712862" y="-417461"/>
            <a:ext cx="5489677" cy="83058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Liquid Properties Affected by Intermolecular Forces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boiling point (previously discussed) and melting point</a:t>
            </a:r>
          </a:p>
          <a:p>
            <a:r>
              <a:rPr lang="en-US" altLang="en-US"/>
              <a:t>viscosity</a:t>
            </a:r>
          </a:p>
          <a:p>
            <a:r>
              <a:rPr lang="en-US" altLang="en-US"/>
              <a:t>surface tension</a:t>
            </a:r>
          </a:p>
          <a:p>
            <a:r>
              <a:rPr lang="en-US" altLang="en-US"/>
              <a:t>capillary action</a:t>
            </a:r>
          </a:p>
          <a:p>
            <a:endParaRPr lang="en-US" altLang="en-US"/>
          </a:p>
        </p:txBody>
      </p:sp>
    </p:spTree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Phase Changes</a:t>
            </a:r>
          </a:p>
        </p:txBody>
      </p:sp>
      <p:sp>
        <p:nvSpPr>
          <p:cNvPr id="25603" name="Content Placeholder 1"/>
          <p:cNvSpPr>
            <a:spLocks noGrp="1"/>
          </p:cNvSpPr>
          <p:nvPr>
            <p:ph idx="1"/>
          </p:nvPr>
        </p:nvSpPr>
        <p:spPr>
          <a:xfrm>
            <a:off x="0" y="1143000"/>
            <a:ext cx="4191000" cy="5257800"/>
          </a:xfrm>
        </p:spPr>
        <p:txBody>
          <a:bodyPr/>
          <a:lstStyle/>
          <a:p>
            <a:r>
              <a:rPr lang="en-US" altLang="en-US" sz="2800"/>
              <a:t>Conversion from one state of matter to another is called a </a:t>
            </a:r>
            <a:r>
              <a:rPr lang="en-US" altLang="en-US" sz="2800" b="1"/>
              <a:t>phase change</a:t>
            </a:r>
            <a:r>
              <a:rPr lang="en-US" altLang="en-US" sz="2800"/>
              <a:t>.</a:t>
            </a:r>
          </a:p>
          <a:p>
            <a:r>
              <a:rPr lang="en-US" altLang="en-US" sz="2800"/>
              <a:t>Energy is either added or released in a phase change.</a:t>
            </a:r>
          </a:p>
          <a:p>
            <a:r>
              <a:rPr lang="en-US" altLang="en-US" sz="2800"/>
              <a:t>Phase changes:  melting/freezing, vaporizing/condensing, subliming/depositing.</a:t>
            </a:r>
          </a:p>
        </p:txBody>
      </p:sp>
      <p:pic>
        <p:nvPicPr>
          <p:cNvPr id="5" name="Picture 4" descr="11_20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4343588" y="1219200"/>
            <a:ext cx="4566353" cy="41148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/>
              <a:t>Energy Change &amp; Change of State</a:t>
            </a:r>
          </a:p>
        </p:txBody>
      </p:sp>
      <p:sp>
        <p:nvSpPr>
          <p:cNvPr id="26627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0" y="914400"/>
            <a:ext cx="8839200" cy="2744788"/>
          </a:xfrm>
        </p:spPr>
        <p:txBody>
          <a:bodyPr/>
          <a:lstStyle/>
          <a:p>
            <a:pPr eaLnBrk="1" hangingPunct="1"/>
            <a:r>
              <a:rPr lang="en-US" altLang="en-US" sz="2800"/>
              <a:t>The </a:t>
            </a:r>
            <a:r>
              <a:rPr lang="en-US" altLang="en-US" sz="2800" b="1"/>
              <a:t>heat of fusion</a:t>
            </a:r>
            <a:r>
              <a:rPr lang="en-US" altLang="en-US" sz="2800"/>
              <a:t> is the energy required to change a solid at its melting point to a liquid.</a:t>
            </a:r>
          </a:p>
          <a:p>
            <a:pPr eaLnBrk="1" hangingPunct="1"/>
            <a:r>
              <a:rPr lang="en-US" altLang="en-US" sz="2800"/>
              <a:t>The </a:t>
            </a:r>
            <a:r>
              <a:rPr lang="en-US" altLang="en-US" sz="2800" b="1"/>
              <a:t>heat of vaporization</a:t>
            </a:r>
            <a:r>
              <a:rPr lang="en-US" altLang="en-US" sz="2800"/>
              <a:t> is the energy required to change a liquid at its boiling point to a gas.</a:t>
            </a:r>
          </a:p>
          <a:p>
            <a:pPr eaLnBrk="1" hangingPunct="1"/>
            <a:r>
              <a:rPr lang="en-US" altLang="en-US" sz="2800"/>
              <a:t>The </a:t>
            </a:r>
            <a:r>
              <a:rPr lang="en-US" altLang="en-US" sz="2800" b="1"/>
              <a:t>heat of sublimation</a:t>
            </a:r>
            <a:r>
              <a:rPr lang="en-US" altLang="en-US" sz="2800"/>
              <a:t> is the energy required to change a solid directly to a gas.</a:t>
            </a:r>
          </a:p>
          <a:p>
            <a:pPr eaLnBrk="1" hangingPunct="1"/>
            <a:endParaRPr lang="en-US" altLang="en-US" sz="2800"/>
          </a:p>
        </p:txBody>
      </p:sp>
      <p:pic>
        <p:nvPicPr>
          <p:cNvPr id="5" name="Picture 4" descr="11_21_Figure.jpg"/>
          <p:cNvPicPr>
            <a:picLocks noChangeAspect="1"/>
          </p:cNvPicPr>
          <p:nvPr/>
        </p:nvPicPr>
        <p:blipFill>
          <a:blip r:embed="rId3"/>
          <a:srcRect b="3887"/>
          <a:stretch>
            <a:fillRect/>
          </a:stretch>
        </p:blipFill>
        <p:spPr>
          <a:xfrm>
            <a:off x="1981200" y="3733800"/>
            <a:ext cx="5257800" cy="273969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38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Heating Curves</a:t>
            </a:r>
          </a:p>
        </p:txBody>
      </p:sp>
      <p:sp>
        <p:nvSpPr>
          <p:cNvPr id="27651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19600" y="1143000"/>
            <a:ext cx="4495800" cy="5029200"/>
          </a:xfrm>
        </p:spPr>
        <p:txBody>
          <a:bodyPr/>
          <a:lstStyle/>
          <a:p>
            <a:pPr eaLnBrk="1" hangingPunct="1"/>
            <a:r>
              <a:rPr lang="en-US" altLang="en-US" sz="2800"/>
              <a:t>A plot of temperature vs. heat added is called a </a:t>
            </a:r>
            <a:r>
              <a:rPr lang="en-US" altLang="en-US" sz="2800" b="1"/>
              <a:t>heating </a:t>
            </a:r>
            <a:r>
              <a:rPr lang="en-US" altLang="en-US" sz="2800"/>
              <a:t>curve.</a:t>
            </a:r>
          </a:p>
          <a:p>
            <a:pPr eaLnBrk="1" hangingPunct="1"/>
            <a:r>
              <a:rPr lang="en-US" altLang="en-US" sz="2800"/>
              <a:t>Within a phase, heat is the product of specific heat, sample mass, and temperature change.</a:t>
            </a:r>
          </a:p>
          <a:p>
            <a:pPr eaLnBrk="1" hangingPunct="1"/>
            <a:r>
              <a:rPr lang="en-US" altLang="en-US" sz="2800"/>
              <a:t>The temperature of the substance does not rise during a phase change.</a:t>
            </a:r>
          </a:p>
        </p:txBody>
      </p:sp>
      <p:sp>
        <p:nvSpPr>
          <p:cNvPr id="27652" name="TextBox 1"/>
          <p:cNvSpPr txBox="1">
            <a:spLocks noChangeArrowheads="1"/>
          </p:cNvSpPr>
          <p:nvPr/>
        </p:nvSpPr>
        <p:spPr bwMode="auto">
          <a:xfrm>
            <a:off x="200025" y="5715000"/>
            <a:ext cx="825817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pPr marL="342900" indent="-342900">
              <a:buFontTx/>
              <a:buChar char="•"/>
            </a:pPr>
            <a:r>
              <a:rPr lang="en-US" altLang="en-US" sz="2800" dirty="0"/>
              <a:t>For the phase changes, the product of mass and the heat of fusion or of vaporization is heat.</a:t>
            </a:r>
          </a:p>
        </p:txBody>
      </p:sp>
      <p:pic>
        <p:nvPicPr>
          <p:cNvPr id="6" name="Picture 5" descr="11_22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228600" y="1295400"/>
            <a:ext cx="4191000" cy="3757264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4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/>
              <a:t>Supercritical Fluids</a:t>
            </a:r>
          </a:p>
        </p:txBody>
      </p:sp>
      <p:sp>
        <p:nvSpPr>
          <p:cNvPr id="28675" name="Content Placeholder 5"/>
          <p:cNvSpPr>
            <a:spLocks noGrp="1"/>
          </p:cNvSpPr>
          <p:nvPr>
            <p:ph idx="1"/>
          </p:nvPr>
        </p:nvSpPr>
        <p:spPr>
          <a:xfrm>
            <a:off x="0" y="838200"/>
            <a:ext cx="5029200" cy="5791200"/>
          </a:xfrm>
        </p:spPr>
        <p:txBody>
          <a:bodyPr/>
          <a:lstStyle/>
          <a:p>
            <a:r>
              <a:rPr lang="en-US" altLang="en-US" sz="2800"/>
              <a:t>Gases liquefies when pressure is applied.</a:t>
            </a:r>
          </a:p>
          <a:p>
            <a:pPr>
              <a:spcBef>
                <a:spcPts val="400"/>
              </a:spcBef>
            </a:pPr>
            <a:r>
              <a:rPr lang="en-US" altLang="en-US" sz="2800"/>
              <a:t>The temperature beyond which a gas </a:t>
            </a:r>
            <a:r>
              <a:rPr lang="en-US" altLang="en-US" sz="2800" i="1"/>
              <a:t>cannot</a:t>
            </a:r>
            <a:r>
              <a:rPr lang="en-US" altLang="en-US" sz="2800"/>
              <a:t> be compressed is called its </a:t>
            </a:r>
            <a:r>
              <a:rPr lang="en-US" altLang="en-US" sz="2800" b="1"/>
              <a:t>critical temperature</a:t>
            </a:r>
            <a:r>
              <a:rPr lang="en-US" altLang="en-US" sz="2800"/>
              <a:t>. </a:t>
            </a:r>
            <a:br>
              <a:rPr lang="en-US" altLang="en-US" sz="2800"/>
            </a:br>
            <a:r>
              <a:rPr lang="en-US" altLang="en-US" sz="2800"/>
              <a:t>The pressure needed to compress the liquid at critical temperature is </a:t>
            </a:r>
            <a:br>
              <a:rPr lang="en-US" altLang="en-US" sz="2800"/>
            </a:br>
            <a:r>
              <a:rPr lang="en-US" altLang="en-US" sz="2800"/>
              <a:t>called </a:t>
            </a:r>
            <a:r>
              <a:rPr lang="en-US" altLang="en-US" sz="2800" b="1"/>
              <a:t>critical pressure</a:t>
            </a:r>
            <a:r>
              <a:rPr lang="en-US" altLang="en-US" sz="2800"/>
              <a:t>.</a:t>
            </a:r>
          </a:p>
          <a:p>
            <a:pPr>
              <a:spcBef>
                <a:spcPts val="400"/>
              </a:spcBef>
            </a:pPr>
            <a:r>
              <a:rPr lang="en-US" altLang="en-US" sz="2800"/>
              <a:t>The state beyond this temperature is called a </a:t>
            </a:r>
            <a:r>
              <a:rPr lang="en-US" altLang="en-US" sz="2800" b="1"/>
              <a:t>supercritical fluid</a:t>
            </a:r>
            <a:r>
              <a:rPr lang="en-US" altLang="en-US" sz="2800"/>
              <a:t>.</a:t>
            </a:r>
          </a:p>
          <a:p>
            <a:endParaRPr lang="en-US" altLang="en-US"/>
          </a:p>
        </p:txBody>
      </p:sp>
      <p:pic>
        <p:nvPicPr>
          <p:cNvPr id="5" name="Picture 4" descr="11_06_Table.jpg"/>
          <p:cNvPicPr>
            <a:picLocks noChangeAspect="1"/>
          </p:cNvPicPr>
          <p:nvPr/>
        </p:nvPicPr>
        <p:blipFill>
          <a:blip r:embed="rId2"/>
          <a:srcRect b="3144"/>
          <a:stretch>
            <a:fillRect/>
          </a:stretch>
        </p:blipFill>
        <p:spPr>
          <a:xfrm>
            <a:off x="4648200" y="1981200"/>
            <a:ext cx="4233428" cy="2422126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Vapor Pressure</a:t>
            </a:r>
          </a:p>
        </p:txBody>
      </p:sp>
      <p:sp>
        <p:nvSpPr>
          <p:cNvPr id="30723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105400" y="1143000"/>
            <a:ext cx="3810000" cy="4953000"/>
          </a:xfrm>
        </p:spPr>
        <p:txBody>
          <a:bodyPr/>
          <a:lstStyle/>
          <a:p>
            <a:pPr eaLnBrk="1" hangingPunct="1"/>
            <a:r>
              <a:rPr lang="en-US" altLang="en-US" sz="2800"/>
              <a:t>As more molecules escape the liquid, the pressure they exert increases.</a:t>
            </a:r>
          </a:p>
          <a:p>
            <a:pPr eaLnBrk="1" hangingPunct="1"/>
            <a:r>
              <a:rPr lang="en-US" altLang="en-US" sz="2800"/>
              <a:t>The liquid and vapor reach a state of dynamic equilibrium:  liquid molecules evaporate and vapor molecules condense </a:t>
            </a:r>
            <a:r>
              <a:rPr lang="en-US" altLang="en-US" sz="2800" i="1"/>
              <a:t>at the same rate</a:t>
            </a:r>
            <a:r>
              <a:rPr lang="en-US" altLang="en-US" sz="2800"/>
              <a:t>.</a:t>
            </a:r>
          </a:p>
          <a:p>
            <a:pPr eaLnBrk="1" hangingPunct="1"/>
            <a:endParaRPr lang="en-US" altLang="en-US" sz="2800"/>
          </a:p>
        </p:txBody>
      </p:sp>
      <p:pic>
        <p:nvPicPr>
          <p:cNvPr id="5" name="Picture 4" descr="11_23_Figure.jpg"/>
          <p:cNvPicPr>
            <a:picLocks noChangeAspect="1"/>
          </p:cNvPicPr>
          <p:nvPr/>
        </p:nvPicPr>
        <p:blipFill>
          <a:blip r:embed="rId3"/>
          <a:srcRect b="4128"/>
          <a:stretch>
            <a:fillRect/>
          </a:stretch>
        </p:blipFill>
        <p:spPr>
          <a:xfrm>
            <a:off x="304800" y="1752601"/>
            <a:ext cx="4648200" cy="2775639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Vapor Pressure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600200"/>
            <a:ext cx="4038600" cy="4724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The </a:t>
            </a:r>
            <a:r>
              <a:rPr lang="en-US" altLang="en-US" sz="2800" b="1"/>
              <a:t>boiling point</a:t>
            </a:r>
            <a:r>
              <a:rPr lang="en-US" altLang="en-US" sz="2800"/>
              <a:t> of a liquid is the temperature at which its vapor pressure equals atmospheric pressure.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The </a:t>
            </a:r>
            <a:r>
              <a:rPr lang="en-US" altLang="en-US" sz="2800" b="1"/>
              <a:t>normal boiling point</a:t>
            </a:r>
            <a:r>
              <a:rPr lang="en-US" altLang="en-US" sz="2800"/>
              <a:t> is the temperature at which its vapor pressure is 760 torr.</a:t>
            </a:r>
          </a:p>
        </p:txBody>
      </p:sp>
      <p:pic>
        <p:nvPicPr>
          <p:cNvPr id="5" name="Picture 4" descr="11_25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4495800" y="1447799"/>
            <a:ext cx="4343400" cy="4140787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/>
              <a:t>Phase Diagram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8305800" cy="2362200"/>
          </a:xfrm>
        </p:spPr>
        <p:txBody>
          <a:bodyPr/>
          <a:lstStyle/>
          <a:p>
            <a:r>
              <a:rPr lang="en-US" altLang="en-US" sz="2800"/>
              <a:t>A </a:t>
            </a:r>
            <a:r>
              <a:rPr lang="en-US" altLang="en-US" sz="2800" b="1"/>
              <a:t>phase diagram</a:t>
            </a:r>
            <a:r>
              <a:rPr lang="en-US" altLang="en-US" sz="2800"/>
              <a:t> is a graph of pressure vs. temperature for a substance. It shows</a:t>
            </a:r>
          </a:p>
          <a:p>
            <a:pPr lvl="1"/>
            <a:r>
              <a:rPr lang="en-US" altLang="en-US" sz="2400"/>
              <a:t>melting, boiling, and sublimation points at different pressures.</a:t>
            </a:r>
          </a:p>
          <a:p>
            <a:pPr lvl="1"/>
            <a:r>
              <a:rPr lang="en-US" altLang="en-US" sz="2400"/>
              <a:t>the triple point and critical point.</a:t>
            </a:r>
          </a:p>
        </p:txBody>
      </p:sp>
      <p:pic>
        <p:nvPicPr>
          <p:cNvPr id="5" name="Picture 4" descr="11_27_Figure.jpg"/>
          <p:cNvPicPr>
            <a:picLocks noChangeAspect="1"/>
          </p:cNvPicPr>
          <p:nvPr/>
        </p:nvPicPr>
        <p:blipFill>
          <a:blip r:embed="rId2"/>
          <a:srcRect b="4268"/>
          <a:stretch>
            <a:fillRect/>
          </a:stretch>
        </p:blipFill>
        <p:spPr>
          <a:xfrm>
            <a:off x="762000" y="3200400"/>
            <a:ext cx="7134650" cy="32004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Standard Pressure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752600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en-US"/>
              <a:t>Normal atmospheric pressure at sea level is referred to as </a:t>
            </a:r>
            <a:r>
              <a:rPr lang="en-US" altLang="en-US" b="1"/>
              <a:t>standard atmospheric pressure</a:t>
            </a:r>
            <a:r>
              <a:rPr lang="en-US" altLang="en-US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It is equal to</a:t>
            </a:r>
          </a:p>
          <a:p>
            <a:pPr eaLnBrk="1" hangingPunct="1">
              <a:lnSpc>
                <a:spcPct val="90000"/>
              </a:lnSpc>
              <a:buClr>
                <a:srgbClr val="003300"/>
              </a:buClr>
              <a:buFont typeface="Wingdings" pitchFamily="2" charset="2"/>
              <a:buChar char="Ø"/>
            </a:pPr>
            <a:r>
              <a:rPr lang="en-US" altLang="en-US"/>
              <a:t>1.00 atm.</a:t>
            </a:r>
          </a:p>
          <a:p>
            <a:pPr eaLnBrk="1" hangingPunct="1">
              <a:lnSpc>
                <a:spcPct val="90000"/>
              </a:lnSpc>
              <a:buClr>
                <a:srgbClr val="003300"/>
              </a:buClr>
              <a:buFont typeface="Wingdings" pitchFamily="2" charset="2"/>
              <a:buChar char="Ø"/>
            </a:pPr>
            <a:r>
              <a:rPr lang="en-US" altLang="en-US"/>
              <a:t>760 torr (760 mmHg).</a:t>
            </a:r>
          </a:p>
          <a:p>
            <a:pPr eaLnBrk="1" hangingPunct="1">
              <a:lnSpc>
                <a:spcPct val="90000"/>
              </a:lnSpc>
              <a:buClr>
                <a:srgbClr val="003300"/>
              </a:buClr>
              <a:buFont typeface="Wingdings" pitchFamily="2" charset="2"/>
              <a:buChar char="Ø"/>
            </a:pPr>
            <a:r>
              <a:rPr lang="en-US" altLang="en-US"/>
              <a:t>101.325 kPa.</a:t>
            </a:r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685800" y="3581400"/>
            <a:ext cx="77724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altLang="en-US" sz="3200">
              <a:latin typeface="Arial" charset="0"/>
            </a:endParaRPr>
          </a:p>
        </p:txBody>
      </p:sp>
    </p:spTree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/>
              <a:t>Classifying Solids Based on Bonds</a:t>
            </a:r>
          </a:p>
        </p:txBody>
      </p:sp>
      <p:sp>
        <p:nvSpPr>
          <p:cNvPr id="409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33338" y="990600"/>
            <a:ext cx="5149850" cy="5486400"/>
          </a:xfrm>
        </p:spPr>
        <p:txBody>
          <a:bodyPr/>
          <a:lstStyle/>
          <a:p>
            <a:pPr eaLnBrk="1" hangingPunct="1"/>
            <a:r>
              <a:rPr lang="en-US" altLang="en-US" sz="2800" b="1" dirty="0"/>
              <a:t>Metallic solids</a:t>
            </a:r>
            <a:r>
              <a:rPr lang="en-US" altLang="en-US" sz="2800" dirty="0"/>
              <a:t> are held together by a “sea” of collectively shared electrons.</a:t>
            </a:r>
          </a:p>
          <a:p>
            <a:pPr eaLnBrk="1" hangingPunct="1"/>
            <a:r>
              <a:rPr lang="en-US" altLang="en-US" sz="2800" b="1" dirty="0"/>
              <a:t>Ionic solids</a:t>
            </a:r>
            <a:r>
              <a:rPr lang="en-US" altLang="en-US" sz="2800" dirty="0"/>
              <a:t> are sets of cations and anions mutually attracted to one another.</a:t>
            </a:r>
          </a:p>
          <a:p>
            <a:pPr eaLnBrk="1" hangingPunct="1"/>
            <a:r>
              <a:rPr lang="en-US" altLang="en-US" sz="2800" b="1" dirty="0"/>
              <a:t>Covalent-network solids</a:t>
            </a:r>
            <a:r>
              <a:rPr lang="en-US" altLang="en-US" sz="2800" dirty="0"/>
              <a:t> are joined by an extensive network of covalent bonds.</a:t>
            </a:r>
          </a:p>
          <a:p>
            <a:pPr eaLnBrk="1" hangingPunct="1"/>
            <a:r>
              <a:rPr lang="en-US" altLang="en-US" sz="2800" b="1" dirty="0"/>
              <a:t>Molecular solids</a:t>
            </a:r>
            <a:r>
              <a:rPr lang="en-US" altLang="en-US" sz="2800" dirty="0"/>
              <a:t> are discrete molecules held together by weak forces.</a:t>
            </a:r>
          </a:p>
        </p:txBody>
      </p:sp>
      <p:pic>
        <p:nvPicPr>
          <p:cNvPr id="5" name="Picture 4" descr="12_01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5029200" y="1600200"/>
            <a:ext cx="3958418" cy="34290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685800" y="381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Two Other Types of Solids</a:t>
            </a:r>
          </a:p>
        </p:txBody>
      </p:sp>
      <p:sp>
        <p:nvSpPr>
          <p:cNvPr id="5123" name="Content Placeholder 5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105400"/>
          </a:xfrm>
        </p:spPr>
        <p:txBody>
          <a:bodyPr/>
          <a:lstStyle/>
          <a:p>
            <a:pPr eaLnBrk="1" hangingPunct="1">
              <a:buClr>
                <a:srgbClr val="7030A0"/>
              </a:buClr>
              <a:buFont typeface="Wingdings" pitchFamily="2" charset="2"/>
              <a:buChar char="Ø"/>
            </a:pPr>
            <a:r>
              <a:rPr lang="en-US" altLang="en-US" b="1"/>
              <a:t>Polymers</a:t>
            </a:r>
            <a:r>
              <a:rPr lang="en-US" altLang="en-US"/>
              <a:t> contain long chains of atoms connected by covalent bonds; the chains can be connected to other chains by weak forces.  These molecules have different properties than small molecules or metallic or ionic compounds.</a:t>
            </a:r>
          </a:p>
          <a:p>
            <a:pPr eaLnBrk="1" hangingPunct="1">
              <a:buClr>
                <a:srgbClr val="7030A0"/>
              </a:buClr>
              <a:buFont typeface="Wingdings" pitchFamily="2" charset="2"/>
              <a:buChar char="Ø"/>
            </a:pPr>
            <a:r>
              <a:rPr lang="en-US" altLang="en-US" b="1"/>
              <a:t>Nanomaterials</a:t>
            </a:r>
            <a:r>
              <a:rPr lang="en-US" altLang="en-US"/>
              <a:t> are crystalline compounds with the crystals on the order of 1–100 nm; this gives them very different properties than larger crystalline materials.</a:t>
            </a:r>
            <a:endParaRPr lang="en-US" altLang="en-US" b="1"/>
          </a:p>
        </p:txBody>
      </p:sp>
    </p:spTree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One Organization of Solids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990600"/>
            <a:ext cx="4495800" cy="5410200"/>
          </a:xfrm>
        </p:spPr>
        <p:txBody>
          <a:bodyPr/>
          <a:lstStyle/>
          <a:p>
            <a:pPr eaLnBrk="1" hangingPunct="1"/>
            <a:r>
              <a:rPr lang="en-US" altLang="en-US" sz="2800"/>
              <a:t>Solids with a regular repeating pattern of atoms are </a:t>
            </a:r>
            <a:r>
              <a:rPr lang="en-US" altLang="en-US" sz="2800" b="1"/>
              <a:t>crystalline</a:t>
            </a:r>
            <a:r>
              <a:rPr lang="en-US" altLang="en-US" sz="2800"/>
              <a:t>.</a:t>
            </a:r>
          </a:p>
          <a:p>
            <a:pPr eaLnBrk="1" hangingPunct="1"/>
            <a:r>
              <a:rPr lang="en-US" altLang="en-US" sz="2800" b="1"/>
              <a:t>Amorphous</a:t>
            </a:r>
            <a:r>
              <a:rPr lang="en-US" altLang="en-US" sz="2800"/>
              <a:t> solids are characterized by a distinct lack of order in the arrangement of atoms.</a:t>
            </a:r>
          </a:p>
          <a:p>
            <a:pPr eaLnBrk="1" hangingPunct="1"/>
            <a:r>
              <a:rPr lang="en-US" altLang="en-US" sz="2800"/>
              <a:t>Since crystalline solids have a regular pattern, they are of more interest to most chemists.</a:t>
            </a:r>
          </a:p>
        </p:txBody>
      </p:sp>
      <p:pic>
        <p:nvPicPr>
          <p:cNvPr id="5" name="Picture 4" descr="12_02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5029200" y="990600"/>
            <a:ext cx="2743200" cy="545788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Unit Cell</a:t>
            </a:r>
          </a:p>
        </p:txBody>
      </p:sp>
      <p:sp>
        <p:nvSpPr>
          <p:cNvPr id="7171" name="Content Placeholder 5"/>
          <p:cNvSpPr>
            <a:spLocks noGrp="1"/>
          </p:cNvSpPr>
          <p:nvPr>
            <p:ph idx="1"/>
          </p:nvPr>
        </p:nvSpPr>
        <p:spPr>
          <a:xfrm>
            <a:off x="533400" y="1371600"/>
            <a:ext cx="7924800" cy="4343400"/>
          </a:xfrm>
        </p:spPr>
        <p:txBody>
          <a:bodyPr/>
          <a:lstStyle/>
          <a:p>
            <a:pPr eaLnBrk="1" hangingPunct="1"/>
            <a:r>
              <a:rPr lang="en-US" altLang="en-US" dirty="0"/>
              <a:t>The basis of a repeating pattern is the unit cell.</a:t>
            </a:r>
          </a:p>
          <a:p>
            <a:pPr eaLnBrk="1" hangingPunct="1"/>
            <a:r>
              <a:rPr lang="en-US" altLang="en-US" dirty="0"/>
              <a:t>The structure of a crystalline solid is defined by</a:t>
            </a:r>
          </a:p>
          <a:p>
            <a:pPr eaLnBrk="1" hangingPunct="1">
              <a:buClr>
                <a:srgbClr val="C00000"/>
              </a:buClr>
              <a:buFont typeface="Wingdings" pitchFamily="2" charset="2"/>
              <a:buChar char="Ø"/>
            </a:pPr>
            <a:r>
              <a:rPr lang="en-US" altLang="en-US" dirty="0"/>
              <a:t>the size and shape of the unit cell.</a:t>
            </a:r>
          </a:p>
          <a:p>
            <a:pPr eaLnBrk="1" hangingPunct="1">
              <a:buClr>
                <a:srgbClr val="C00000"/>
              </a:buClr>
              <a:buFont typeface="Wingdings" pitchFamily="2" charset="2"/>
              <a:buChar char="Ø"/>
            </a:pPr>
            <a:r>
              <a:rPr lang="en-US" altLang="en-US" dirty="0"/>
              <a:t>the locations of atoms within the unit cell.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28E55CA-F998-4D34-8B09-DE11BA8EE95E}"/>
              </a:ext>
            </a:extLst>
          </p:cNvPr>
          <p:cNvSpPr/>
          <p:nvPr/>
        </p:nvSpPr>
        <p:spPr>
          <a:xfrm>
            <a:off x="1524000" y="5562600"/>
            <a:ext cx="6246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Crystal (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晶体结构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)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 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= lattice(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点阵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)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 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+motif (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基元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)</a:t>
            </a:r>
            <a:endParaRPr lang="en-US" dirty="0"/>
          </a:p>
        </p:txBody>
      </p:sp>
    </p:spTree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Lattice Points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609600" y="1143000"/>
            <a:ext cx="7772400" cy="4495800"/>
          </a:xfrm>
        </p:spPr>
        <p:txBody>
          <a:bodyPr/>
          <a:lstStyle/>
          <a:p>
            <a:pPr eaLnBrk="1" hangingPunct="1"/>
            <a:r>
              <a:rPr lang="en-US" altLang="en-US"/>
              <a:t>Positions that define the overall structure of the crystalline compound are called </a:t>
            </a:r>
            <a:r>
              <a:rPr lang="en-US" altLang="en-US" b="1"/>
              <a:t>lattice points</a:t>
            </a:r>
            <a:r>
              <a:rPr lang="en-US" altLang="en-US"/>
              <a:t>.</a:t>
            </a:r>
          </a:p>
          <a:p>
            <a:pPr eaLnBrk="1" hangingPunct="1"/>
            <a:r>
              <a:rPr lang="en-US" altLang="en-US"/>
              <a:t>Each lattice point has an identical environment.</a:t>
            </a:r>
          </a:p>
          <a:p>
            <a:pPr eaLnBrk="1" hangingPunct="1"/>
            <a:r>
              <a:rPr lang="en-US" altLang="en-US" b="1"/>
              <a:t>Lattice vectors</a:t>
            </a:r>
            <a:r>
              <a:rPr lang="en-US" altLang="en-US"/>
              <a:t> connect the points and define the unit cell.</a:t>
            </a:r>
          </a:p>
          <a:p>
            <a:pPr eaLnBrk="1" hangingPunct="1"/>
            <a:r>
              <a:rPr lang="en-US" altLang="en-US"/>
              <a:t>The next slide shows how this works for five different two-dimensional lattices.</a:t>
            </a:r>
          </a:p>
        </p:txBody>
      </p:sp>
    </p:spTree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2-D Lattices</a:t>
            </a:r>
          </a:p>
        </p:txBody>
      </p:sp>
      <p:pic>
        <p:nvPicPr>
          <p:cNvPr id="4" name="Picture 3" descr="12_04_Figure.jpg"/>
          <p:cNvPicPr>
            <a:picLocks noChangeAspect="1"/>
          </p:cNvPicPr>
          <p:nvPr/>
        </p:nvPicPr>
        <p:blipFill>
          <a:blip r:embed="rId2"/>
          <a:srcRect b="4031"/>
          <a:stretch>
            <a:fillRect/>
          </a:stretch>
        </p:blipFill>
        <p:spPr>
          <a:xfrm>
            <a:off x="228600" y="1295400"/>
            <a:ext cx="8534400" cy="4136136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3-D Crystal Lattices</a:t>
            </a:r>
          </a:p>
        </p:txBody>
      </p:sp>
      <p:sp>
        <p:nvSpPr>
          <p:cNvPr id="10243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304800" y="1524000"/>
            <a:ext cx="8686800" cy="1524000"/>
          </a:xfrm>
        </p:spPr>
        <p:txBody>
          <a:bodyPr/>
          <a:lstStyle/>
          <a:p>
            <a:pPr eaLnBrk="1" hangingPunct="1"/>
            <a:r>
              <a:rPr lang="en-US" altLang="en-US" sz="2800"/>
              <a:t>There are seven basic three-dimensional lattices:  cubic, tetragonal, orthorhombic, rhombohedral, hexagonal, monoclinic, and triclinic.</a:t>
            </a:r>
          </a:p>
        </p:txBody>
      </p:sp>
      <p:pic>
        <p:nvPicPr>
          <p:cNvPr id="5" name="Picture 4" descr="12_06_Figure.jpg"/>
          <p:cNvPicPr>
            <a:picLocks noChangeAspect="1"/>
          </p:cNvPicPr>
          <p:nvPr/>
        </p:nvPicPr>
        <p:blipFill>
          <a:blip r:embed="rId2"/>
          <a:srcRect b="3333"/>
          <a:stretch>
            <a:fillRect/>
          </a:stretch>
        </p:blipFill>
        <p:spPr>
          <a:xfrm>
            <a:off x="1219200" y="3007179"/>
            <a:ext cx="6553200" cy="3393621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4"/>
          <p:cNvSpPr>
            <a:spLocks noGrp="1"/>
          </p:cNvSpPr>
          <p:nvPr>
            <p:ph type="title"/>
          </p:nvPr>
        </p:nvSpPr>
        <p:spPr>
          <a:xfrm>
            <a:off x="533400" y="152400"/>
            <a:ext cx="8077200" cy="1143000"/>
          </a:xfrm>
        </p:spPr>
        <p:txBody>
          <a:bodyPr/>
          <a:lstStyle/>
          <a:p>
            <a:pPr eaLnBrk="1" hangingPunct="1"/>
            <a:r>
              <a:rPr lang="en-US" altLang="en-US"/>
              <a:t>Primitive vs. Centered  Lattices</a:t>
            </a:r>
          </a:p>
        </p:txBody>
      </p:sp>
      <p:sp>
        <p:nvSpPr>
          <p:cNvPr id="11267" name="Content Placeholder 5"/>
          <p:cNvSpPr>
            <a:spLocks noGrp="1"/>
          </p:cNvSpPr>
          <p:nvPr>
            <p:ph idx="1"/>
          </p:nvPr>
        </p:nvSpPr>
        <p:spPr>
          <a:xfrm>
            <a:off x="0" y="1143000"/>
            <a:ext cx="4267200" cy="5334000"/>
          </a:xfrm>
        </p:spPr>
        <p:txBody>
          <a:bodyPr/>
          <a:lstStyle/>
          <a:p>
            <a:pPr eaLnBrk="1" hangingPunct="1"/>
            <a:r>
              <a:rPr lang="en-US" altLang="en-US" b="1" dirty="0"/>
              <a:t>Primitive lattices</a:t>
            </a:r>
            <a:r>
              <a:rPr lang="en-US" altLang="en-US" dirty="0"/>
              <a:t> lattice points at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corner</a:t>
            </a:r>
            <a:r>
              <a:rPr lang="en-US" altLang="en-US" dirty="0"/>
              <a:t>.</a:t>
            </a:r>
          </a:p>
          <a:p>
            <a:pPr eaLnBrk="1" hangingPunct="1"/>
            <a:r>
              <a:rPr lang="en-US" altLang="en-US" b="1" dirty="0"/>
              <a:t>Centered lattices</a:t>
            </a:r>
            <a:r>
              <a:rPr lang="en-US" altLang="en-US" dirty="0"/>
              <a:t> has one lattice point at the center (</a:t>
            </a:r>
            <a:r>
              <a:rPr lang="en-US" altLang="en-US" b="1" dirty="0"/>
              <a:t>body-center), </a:t>
            </a:r>
            <a:r>
              <a:rPr lang="en-US" altLang="en-US" dirty="0"/>
              <a:t>or</a:t>
            </a:r>
            <a:r>
              <a:rPr lang="en-US" altLang="en-US" b="1" dirty="0"/>
              <a:t> </a:t>
            </a:r>
            <a:r>
              <a:rPr lang="en-US" altLang="en-US" dirty="0"/>
              <a:t>has</a:t>
            </a:r>
            <a:r>
              <a:rPr lang="en-US" altLang="en-US" b="1" dirty="0"/>
              <a:t> </a:t>
            </a:r>
            <a:r>
              <a:rPr lang="en-US" altLang="en-US" dirty="0"/>
              <a:t>one lattice point at each face (</a:t>
            </a:r>
            <a:r>
              <a:rPr lang="en-US" altLang="en-US" b="1" dirty="0"/>
              <a:t>face-center)</a:t>
            </a:r>
            <a:r>
              <a:rPr lang="en-US" altLang="en-US" dirty="0"/>
              <a:t>.</a:t>
            </a:r>
          </a:p>
        </p:txBody>
      </p:sp>
      <p:pic>
        <p:nvPicPr>
          <p:cNvPr id="5" name="Picture 4" descr="12_07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5777802" y="1066360"/>
            <a:ext cx="1765998" cy="5372002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Motifs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990600"/>
            <a:ext cx="8610600" cy="1828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/>
              <a:t>	Sometimes, the atoms are </a:t>
            </a:r>
            <a:r>
              <a:rPr lang="en-US" altLang="en-US" sz="2800" i="1"/>
              <a:t>not</a:t>
            </a:r>
            <a:r>
              <a:rPr lang="en-US" altLang="en-US" sz="2800"/>
              <a:t> on the lattice points, but the overall structure follows a particular unit cell. The groups of atoms that define the overall structure is called a </a:t>
            </a:r>
            <a:r>
              <a:rPr lang="en-US" altLang="en-US" sz="2800" b="1"/>
              <a:t>motif</a:t>
            </a:r>
            <a:r>
              <a:rPr lang="en-US" altLang="en-US" sz="2800"/>
              <a:t>.</a:t>
            </a:r>
          </a:p>
        </p:txBody>
      </p:sp>
      <p:pic>
        <p:nvPicPr>
          <p:cNvPr id="5" name="Picture 4" descr="12_08_Figure.jpg"/>
          <p:cNvPicPr>
            <a:picLocks noChangeAspect="1"/>
          </p:cNvPicPr>
          <p:nvPr/>
        </p:nvPicPr>
        <p:blipFill>
          <a:blip r:embed="rId2"/>
          <a:srcRect b="5197"/>
          <a:stretch>
            <a:fillRect/>
          </a:stretch>
        </p:blipFill>
        <p:spPr>
          <a:xfrm>
            <a:off x="893514" y="2971800"/>
            <a:ext cx="7259886" cy="27432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Metallic Structure</a:t>
            </a:r>
          </a:p>
        </p:txBody>
      </p:sp>
      <p:sp>
        <p:nvSpPr>
          <p:cNvPr id="13315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838200" y="990600"/>
            <a:ext cx="7696200" cy="1371600"/>
          </a:xfrm>
        </p:spPr>
        <p:txBody>
          <a:bodyPr/>
          <a:lstStyle/>
          <a:p>
            <a:pPr eaLnBrk="1" hangingPunct="1"/>
            <a:r>
              <a:rPr lang="en-US" altLang="en-US" sz="2800"/>
              <a:t>The structures of many metals conform to one of the cubic unit cells: simple cubic, body-centered cubic, or face-centered cubic. </a:t>
            </a:r>
          </a:p>
        </p:txBody>
      </p:sp>
      <p:pic>
        <p:nvPicPr>
          <p:cNvPr id="5" name="Picture 4" descr="12_11_Figure.jpg"/>
          <p:cNvPicPr>
            <a:picLocks noChangeAspect="1"/>
          </p:cNvPicPr>
          <p:nvPr/>
        </p:nvPicPr>
        <p:blipFill>
          <a:blip r:embed="rId2"/>
          <a:srcRect l="11607" r="23214" b="4304"/>
          <a:stretch>
            <a:fillRect/>
          </a:stretch>
        </p:blipFill>
        <p:spPr>
          <a:xfrm>
            <a:off x="2286000" y="2438400"/>
            <a:ext cx="4419600" cy="3930417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Boyle’s Law</a:t>
            </a:r>
          </a:p>
        </p:txBody>
      </p:sp>
      <p:sp>
        <p:nvSpPr>
          <p:cNvPr id="10243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295400"/>
            <a:ext cx="7772400" cy="1981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 dirty="0"/>
              <a:t>	The volume of a fixed quantity of gas at constant temperature is inversely proportional to the pressure.</a:t>
            </a:r>
          </a:p>
        </p:txBody>
      </p:sp>
      <p:pic>
        <p:nvPicPr>
          <p:cNvPr id="5" name="Picture 4" descr="10_05_Figure.jpg"/>
          <p:cNvPicPr>
            <a:picLocks noChangeAspect="1"/>
          </p:cNvPicPr>
          <p:nvPr/>
        </p:nvPicPr>
        <p:blipFill>
          <a:blip r:embed="rId3"/>
          <a:srcRect b="2719"/>
          <a:stretch>
            <a:fillRect/>
          </a:stretch>
        </p:blipFill>
        <p:spPr>
          <a:xfrm>
            <a:off x="1447800" y="2743200"/>
            <a:ext cx="6172200" cy="3628372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98663" y="12700"/>
            <a:ext cx="6629400" cy="1143000"/>
          </a:xfrm>
        </p:spPr>
        <p:txBody>
          <a:bodyPr/>
          <a:lstStyle/>
          <a:p>
            <a:pPr eaLnBrk="1" hangingPunct="1"/>
            <a:r>
              <a:rPr lang="en-US" altLang="en-US"/>
              <a:t>Cubic Structures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body" sz="half" idx="3"/>
          </p:nvPr>
        </p:nvSpPr>
        <p:spPr>
          <a:xfrm>
            <a:off x="2286000" y="914400"/>
            <a:ext cx="6858000" cy="5486400"/>
          </a:xfrm>
        </p:spPr>
        <p:txBody>
          <a:bodyPr/>
          <a:lstStyle/>
          <a:p>
            <a:pPr eaLnBrk="1" hangingPunct="1"/>
            <a:r>
              <a:rPr lang="en-US" altLang="en-US" sz="2800"/>
              <a:t>Not every part of an atom on a lattice point is completely within that unit cell.  One can determine how many atoms are within each unit cell.</a:t>
            </a:r>
          </a:p>
          <a:p>
            <a:pPr eaLnBrk="1" hangingPunct="1"/>
            <a:r>
              <a:rPr lang="en-US" altLang="en-US" sz="2800"/>
              <a:t>Eight cubes meet at a corner, therefore only 1/8 of that corner atom is within any one unit cell meeting there.</a:t>
            </a:r>
          </a:p>
          <a:p>
            <a:pPr eaLnBrk="1" hangingPunct="1"/>
            <a:r>
              <a:rPr lang="en-US" altLang="en-US" sz="2800"/>
              <a:t>Two cubes meet at a face, therefore only 1/2 of that face atom is within any one unit cell meeting there.</a:t>
            </a:r>
          </a:p>
          <a:p>
            <a:pPr eaLnBrk="1" hangingPunct="1"/>
            <a:r>
              <a:rPr lang="en-US" altLang="en-US" sz="2800"/>
              <a:t>A body-centered atom is entirely </a:t>
            </a:r>
            <a:br>
              <a:rPr lang="en-US" altLang="en-US" sz="2800"/>
            </a:br>
            <a:r>
              <a:rPr lang="en-US" altLang="en-US" sz="2800"/>
              <a:t>within the unit cell.</a:t>
            </a:r>
          </a:p>
        </p:txBody>
      </p:sp>
      <p:pic>
        <p:nvPicPr>
          <p:cNvPr id="5" name="Picture 4" descr="12_12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381000" y="304800"/>
            <a:ext cx="1853184" cy="61722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685800"/>
          </a:xfrm>
        </p:spPr>
        <p:txBody>
          <a:bodyPr/>
          <a:lstStyle/>
          <a:p>
            <a:pPr eaLnBrk="1" hangingPunct="1"/>
            <a:r>
              <a:rPr lang="en-US" altLang="en-US" dirty="0"/>
              <a:t>Alloys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42900" y="838200"/>
            <a:ext cx="8458200" cy="2438400"/>
          </a:xfrm>
        </p:spPr>
        <p:txBody>
          <a:bodyPr/>
          <a:lstStyle/>
          <a:p>
            <a:pPr eaLnBrk="1" hangingPunct="1"/>
            <a:r>
              <a:rPr lang="en-US" altLang="en-US" sz="2800" b="1" dirty="0"/>
              <a:t>Alloys</a:t>
            </a:r>
            <a:r>
              <a:rPr lang="en-US" altLang="en-US" sz="2800" dirty="0"/>
              <a:t> are materials that contain more than one element and have the characteristic properties of metals.</a:t>
            </a:r>
          </a:p>
          <a:p>
            <a:pPr eaLnBrk="1" hangingPunct="1"/>
            <a:r>
              <a:rPr lang="en-US" altLang="en-US" sz="2800" dirty="0"/>
              <a:t>It is an important means employed to change the properties of certain metals.</a:t>
            </a:r>
          </a:p>
        </p:txBody>
      </p:sp>
      <p:pic>
        <p:nvPicPr>
          <p:cNvPr id="5" name="Picture 4" descr="12_02_Table.jpg"/>
          <p:cNvPicPr>
            <a:picLocks noChangeAspect="1"/>
          </p:cNvPicPr>
          <p:nvPr/>
        </p:nvPicPr>
        <p:blipFill>
          <a:blip r:embed="rId2"/>
          <a:srcRect b="4326"/>
          <a:stretch>
            <a:fillRect/>
          </a:stretch>
        </p:blipFill>
        <p:spPr>
          <a:xfrm>
            <a:off x="765313" y="3505200"/>
            <a:ext cx="7235687" cy="29718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0800"/>
            <a:ext cx="7772400" cy="939800"/>
          </a:xfrm>
        </p:spPr>
        <p:txBody>
          <a:bodyPr/>
          <a:lstStyle/>
          <a:p>
            <a:pPr eaLnBrk="1" hangingPunct="1"/>
            <a:r>
              <a:rPr lang="en-US" altLang="en-US"/>
              <a:t>Types of Alloys</a:t>
            </a:r>
          </a:p>
        </p:txBody>
      </p:sp>
      <p:sp>
        <p:nvSpPr>
          <p:cNvPr id="17411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152400" y="3352801"/>
            <a:ext cx="8839200" cy="1828800"/>
          </a:xfrm>
        </p:spPr>
        <p:txBody>
          <a:bodyPr/>
          <a:lstStyle/>
          <a:p>
            <a:pPr eaLnBrk="1" hangingPunct="1"/>
            <a:r>
              <a:rPr lang="en-US" altLang="en-US" sz="2000" b="1" dirty="0"/>
              <a:t>Substitutional alloys</a:t>
            </a:r>
            <a:r>
              <a:rPr lang="en-US" altLang="en-US" sz="2000" dirty="0"/>
              <a:t>: A second element takes the place of a metal atom.</a:t>
            </a:r>
          </a:p>
          <a:p>
            <a:pPr eaLnBrk="1" hangingPunct="1"/>
            <a:r>
              <a:rPr lang="en-US" altLang="en-US" sz="2000" b="1" dirty="0"/>
              <a:t>Interstitial alloys</a:t>
            </a:r>
            <a:r>
              <a:rPr lang="en-US" altLang="en-US" sz="2000" dirty="0"/>
              <a:t>: A second element fills a space in the lattice of metal atoms.</a:t>
            </a:r>
          </a:p>
          <a:p>
            <a:pPr eaLnBrk="1" hangingPunct="1"/>
            <a:r>
              <a:rPr lang="en-US" altLang="en-US" sz="2000" b="1" dirty="0"/>
              <a:t>Heterogeneous alloys</a:t>
            </a:r>
            <a:r>
              <a:rPr lang="en-US" altLang="en-US" sz="2000" dirty="0"/>
              <a:t>: components not dispersed uniformly</a:t>
            </a:r>
            <a:endParaRPr lang="en-US" altLang="en-US" sz="2000" b="1" dirty="0"/>
          </a:p>
        </p:txBody>
      </p:sp>
      <p:pic>
        <p:nvPicPr>
          <p:cNvPr id="6" name="Picture 5" descr="12_15_Figure.jpg"/>
          <p:cNvPicPr>
            <a:picLocks noChangeAspect="1"/>
          </p:cNvPicPr>
          <p:nvPr/>
        </p:nvPicPr>
        <p:blipFill>
          <a:blip r:embed="rId3"/>
          <a:srcRect b="4801"/>
          <a:stretch>
            <a:fillRect/>
          </a:stretch>
        </p:blipFill>
        <p:spPr>
          <a:xfrm>
            <a:off x="152400" y="1219200"/>
            <a:ext cx="4823791" cy="1981200"/>
          </a:xfrm>
          <a:prstGeom prst="rect">
            <a:avLst/>
          </a:prstGeom>
        </p:spPr>
      </p:pic>
      <p:pic>
        <p:nvPicPr>
          <p:cNvPr id="7" name="Picture 6" descr="12_16_Figure.jpg"/>
          <p:cNvPicPr>
            <a:picLocks noChangeAspect="1"/>
          </p:cNvPicPr>
          <p:nvPr/>
        </p:nvPicPr>
        <p:blipFill>
          <a:blip r:embed="rId4"/>
          <a:srcRect b="3826"/>
          <a:stretch>
            <a:fillRect/>
          </a:stretch>
        </p:blipFill>
        <p:spPr>
          <a:xfrm>
            <a:off x="4993661" y="1219200"/>
            <a:ext cx="3997939" cy="208178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EF1795F-D937-41FD-A7E2-E7CC056ADEFF}"/>
              </a:ext>
            </a:extLst>
          </p:cNvPr>
          <p:cNvSpPr txBox="1"/>
          <p:nvPr/>
        </p:nvSpPr>
        <p:spPr>
          <a:xfrm>
            <a:off x="381000" y="5542626"/>
            <a:ext cx="80217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Alloys types</a:t>
            </a:r>
            <a:r>
              <a:rPr lang="en-US" sz="2000" dirty="0"/>
              <a:t>:</a:t>
            </a:r>
            <a:r>
              <a:rPr lang="en-US" altLang="en-US" sz="2000" dirty="0"/>
              <a:t> Substitutional alloys, Interstitial alloys,</a:t>
            </a:r>
            <a:r>
              <a:rPr lang="en-US" altLang="en-US" sz="2000" b="1" dirty="0"/>
              <a:t> </a:t>
            </a:r>
            <a:r>
              <a:rPr lang="en-US" altLang="en-US" sz="2000" dirty="0"/>
              <a:t>Heterogeneous alloys, </a:t>
            </a:r>
          </a:p>
          <a:p>
            <a:r>
              <a:rPr lang="en-US" altLang="en-US" sz="2000" dirty="0"/>
              <a:t>Intermetallic Compounds</a:t>
            </a:r>
            <a:r>
              <a:rPr lang="en-US" sz="2000" dirty="0"/>
              <a:t> </a:t>
            </a:r>
          </a:p>
        </p:txBody>
      </p:sp>
    </p:spTree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4"/>
          <p:cNvSpPr>
            <a:spLocks noGrp="1"/>
          </p:cNvSpPr>
          <p:nvPr>
            <p:ph type="title"/>
          </p:nvPr>
        </p:nvSpPr>
        <p:spPr>
          <a:xfrm>
            <a:off x="7620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Intermetallic Compounds</a:t>
            </a:r>
          </a:p>
        </p:txBody>
      </p:sp>
      <p:sp>
        <p:nvSpPr>
          <p:cNvPr id="18435" name="Content Placeholder 5"/>
          <p:cNvSpPr>
            <a:spLocks noGrp="1"/>
          </p:cNvSpPr>
          <p:nvPr>
            <p:ph idx="1"/>
          </p:nvPr>
        </p:nvSpPr>
        <p:spPr>
          <a:xfrm>
            <a:off x="381000" y="1143000"/>
            <a:ext cx="8534400" cy="2438400"/>
          </a:xfrm>
        </p:spPr>
        <p:txBody>
          <a:bodyPr/>
          <a:lstStyle/>
          <a:p>
            <a:pPr eaLnBrk="1" hangingPunct="1"/>
            <a:r>
              <a:rPr lang="en-US" altLang="en-US"/>
              <a:t>compounds, </a:t>
            </a:r>
            <a:r>
              <a:rPr lang="en-US" altLang="en-US" i="1"/>
              <a:t>not</a:t>
            </a:r>
            <a:r>
              <a:rPr lang="en-US" altLang="en-US"/>
              <a:t> mixtures</a:t>
            </a:r>
          </a:p>
          <a:p>
            <a:pPr eaLnBrk="1" hangingPunct="1"/>
            <a:r>
              <a:rPr lang="en-US" altLang="en-US"/>
              <a:t>distinct properties, definite composition (since they are compounds)</a:t>
            </a:r>
          </a:p>
          <a:p>
            <a:pPr eaLnBrk="1" hangingPunct="1"/>
            <a:r>
              <a:rPr lang="en-US" altLang="en-US"/>
              <a:t>ordered, rather than randomly distributed</a:t>
            </a:r>
          </a:p>
          <a:p>
            <a:pPr eaLnBrk="1" hangingPunct="1"/>
            <a:endParaRPr lang="en-US" altLang="en-US"/>
          </a:p>
        </p:txBody>
      </p:sp>
      <p:pic>
        <p:nvPicPr>
          <p:cNvPr id="5" name="Picture 4" descr="12_17_Figure.jpg"/>
          <p:cNvPicPr>
            <a:picLocks noChangeAspect="1"/>
          </p:cNvPicPr>
          <p:nvPr/>
        </p:nvPicPr>
        <p:blipFill>
          <a:blip r:embed="rId2"/>
          <a:srcRect b="5169"/>
          <a:stretch>
            <a:fillRect/>
          </a:stretch>
        </p:blipFill>
        <p:spPr>
          <a:xfrm>
            <a:off x="872359" y="3505200"/>
            <a:ext cx="7357241" cy="23622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Metallic Bonding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524000"/>
            <a:ext cx="4572000" cy="4572000"/>
          </a:xfrm>
        </p:spPr>
        <p:txBody>
          <a:bodyPr/>
          <a:lstStyle/>
          <a:p>
            <a:pPr eaLnBrk="1" hangingPunct="1"/>
            <a:r>
              <a:rPr lang="en-US" altLang="en-US" sz="2800"/>
              <a:t>One can think of a metal as a group of cations suspended in a sea of electrons.</a:t>
            </a:r>
          </a:p>
          <a:p>
            <a:pPr eaLnBrk="1" hangingPunct="1"/>
            <a:r>
              <a:rPr lang="en-US" altLang="en-US" sz="2800"/>
              <a:t>The electrical and thermal conductivity, ductility, and malleability of metals is explained by this model.</a:t>
            </a:r>
          </a:p>
        </p:txBody>
      </p:sp>
      <p:pic>
        <p:nvPicPr>
          <p:cNvPr id="5" name="Picture 4" descr="12_20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5181600" y="1219200"/>
            <a:ext cx="3465381" cy="4559141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 Molecular-Orbital Approach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-76200" y="1371600"/>
            <a:ext cx="4429125" cy="4724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/>
              <a:t>	As the number of atoms in a chain increases, the energy gap between the bonding orbitals and between the antibonding orbitals disappears, resulting in a continuous band of energy. The approach seen here only takes into account </a:t>
            </a:r>
            <a:r>
              <a:rPr lang="en-US" altLang="en-US" sz="2800" i="1"/>
              <a:t>s</a:t>
            </a:r>
            <a:r>
              <a:rPr lang="en-US" altLang="en-US" sz="2800"/>
              <a:t>-orbital population.</a:t>
            </a:r>
          </a:p>
        </p:txBody>
      </p:sp>
      <p:pic>
        <p:nvPicPr>
          <p:cNvPr id="5" name="Picture 4" descr="12_22_Figure.jpg"/>
          <p:cNvPicPr>
            <a:picLocks noChangeAspect="1"/>
          </p:cNvPicPr>
          <p:nvPr/>
        </p:nvPicPr>
        <p:blipFill>
          <a:blip r:embed="rId3"/>
          <a:srcRect b="3209"/>
          <a:stretch>
            <a:fillRect/>
          </a:stretch>
        </p:blipFill>
        <p:spPr>
          <a:xfrm>
            <a:off x="4521758" y="1986370"/>
            <a:ext cx="4463383" cy="2885259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4"/>
          <p:cNvSpPr>
            <a:spLocks noGrp="1"/>
          </p:cNvSpPr>
          <p:nvPr>
            <p:ph type="title"/>
          </p:nvPr>
        </p:nvSpPr>
        <p:spPr>
          <a:xfrm>
            <a:off x="304800" y="23813"/>
            <a:ext cx="8534400" cy="1143000"/>
          </a:xfrm>
        </p:spPr>
        <p:txBody>
          <a:bodyPr/>
          <a:lstStyle/>
          <a:p>
            <a:pPr eaLnBrk="1" hangingPunct="1"/>
            <a:r>
              <a:rPr lang="en-US" altLang="en-US"/>
              <a:t>MO Approach with More Orbitals</a:t>
            </a:r>
          </a:p>
        </p:txBody>
      </p:sp>
      <p:sp>
        <p:nvSpPr>
          <p:cNvPr id="21507" name="Content Placeholder 5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2667000"/>
          </a:xfrm>
        </p:spPr>
        <p:txBody>
          <a:bodyPr/>
          <a:lstStyle/>
          <a:p>
            <a:pPr eaLnBrk="1" hangingPunct="1"/>
            <a:r>
              <a:rPr lang="en-US" altLang="en-US"/>
              <a:t>Most metals have </a:t>
            </a:r>
            <a:r>
              <a:rPr lang="en-US" altLang="en-US" i="1"/>
              <a:t>d</a:t>
            </a:r>
            <a:r>
              <a:rPr lang="en-US" altLang="en-US"/>
              <a:t> and </a:t>
            </a:r>
            <a:r>
              <a:rPr lang="en-US" altLang="en-US" i="1"/>
              <a:t>p</a:t>
            </a:r>
            <a:r>
              <a:rPr lang="en-US" altLang="en-US"/>
              <a:t> orbitals to consider.</a:t>
            </a:r>
          </a:p>
          <a:p>
            <a:pPr eaLnBrk="1" hangingPunct="1"/>
            <a:r>
              <a:rPr lang="en-US" altLang="en-US"/>
              <a:t>Their MO diagrams lead to more bands that better explain conductivity and other properties of metals.</a:t>
            </a:r>
          </a:p>
        </p:txBody>
      </p:sp>
      <p:pic>
        <p:nvPicPr>
          <p:cNvPr id="5" name="Picture 4" descr="12_23_Figure.jpg"/>
          <p:cNvPicPr>
            <a:picLocks noChangeAspect="1"/>
          </p:cNvPicPr>
          <p:nvPr/>
        </p:nvPicPr>
        <p:blipFill>
          <a:blip r:embed="rId2"/>
          <a:srcRect b="3556"/>
          <a:stretch>
            <a:fillRect/>
          </a:stretch>
        </p:blipFill>
        <p:spPr>
          <a:xfrm>
            <a:off x="2286000" y="3536850"/>
            <a:ext cx="4648200" cy="301635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Ionic Solids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371600"/>
            <a:ext cx="3810000" cy="4724400"/>
          </a:xfrm>
        </p:spPr>
        <p:txBody>
          <a:bodyPr/>
          <a:lstStyle/>
          <a:p>
            <a:pPr eaLnBrk="1" hangingPunct="1"/>
            <a:r>
              <a:rPr lang="en-US" altLang="en-US" sz="2800"/>
              <a:t>In ionic solids, the lattice comprises alternately charged ions.</a:t>
            </a:r>
          </a:p>
          <a:p>
            <a:pPr eaLnBrk="1" hangingPunct="1"/>
            <a:r>
              <a:rPr lang="en-US" altLang="en-US" sz="2800"/>
              <a:t>Ionic solids have very high melting and boiling points and are quintessential crystals.</a:t>
            </a:r>
          </a:p>
        </p:txBody>
      </p:sp>
      <p:pic>
        <p:nvPicPr>
          <p:cNvPr id="22532" name="Picture 6" descr="12_25_Figure_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2"/>
          <a:stretch/>
        </p:blipFill>
        <p:spPr bwMode="auto">
          <a:xfrm>
            <a:off x="5322888" y="1265238"/>
            <a:ext cx="1458912" cy="5155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267200" y="228600"/>
            <a:ext cx="4876800" cy="1143000"/>
          </a:xfrm>
        </p:spPr>
        <p:txBody>
          <a:bodyPr/>
          <a:lstStyle/>
          <a:p>
            <a:pPr eaLnBrk="1" hangingPunct="1"/>
            <a:r>
              <a:rPr lang="en-US" altLang="en-US"/>
              <a:t>Ionic Solids</a:t>
            </a:r>
          </a:p>
        </p:txBody>
      </p:sp>
      <p:sp>
        <p:nvSpPr>
          <p:cNvPr id="23555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33338" y="304800"/>
            <a:ext cx="4233862" cy="64008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Most favorable structures have cation–anion distances as close as possible, but the anion–anion and cation–cation distances are maximized.</a:t>
            </a:r>
          </a:p>
          <a:p>
            <a:pPr eaLnBrk="1" hangingPunct="1">
              <a:spcBef>
                <a:spcPts val="300"/>
              </a:spcBef>
            </a:pPr>
            <a:r>
              <a:rPr lang="en-US" altLang="en-US" sz="2800" dirty="0"/>
              <a:t>Three common structures for 1:1 salts:</a:t>
            </a:r>
          </a:p>
          <a:p>
            <a:pPr eaLnBrk="1" hangingPunct="1">
              <a:spcBef>
                <a:spcPts val="300"/>
              </a:spcBef>
              <a:buClr>
                <a:srgbClr val="002060"/>
              </a:buClr>
              <a:buFont typeface="Wingdings" pitchFamily="2" charset="2"/>
              <a:buChar char="Ø"/>
            </a:pPr>
            <a:r>
              <a:rPr lang="en-US" altLang="en-US" sz="2800" dirty="0" err="1"/>
              <a:t>CsCl</a:t>
            </a:r>
            <a:r>
              <a:rPr lang="en-US" altLang="en-US" sz="2800" dirty="0"/>
              <a:t> structure</a:t>
            </a:r>
          </a:p>
          <a:p>
            <a:pPr eaLnBrk="1" hangingPunct="1">
              <a:spcBef>
                <a:spcPts val="300"/>
              </a:spcBef>
              <a:buClr>
                <a:srgbClr val="002060"/>
              </a:buClr>
              <a:buFont typeface="Wingdings" pitchFamily="2" charset="2"/>
              <a:buChar char="Ø"/>
            </a:pPr>
            <a:r>
              <a:rPr lang="en-US" altLang="en-US" sz="2800" dirty="0"/>
              <a:t>NaCl (rock salt) structure</a:t>
            </a:r>
          </a:p>
          <a:p>
            <a:pPr eaLnBrk="1" hangingPunct="1">
              <a:spcBef>
                <a:spcPts val="300"/>
              </a:spcBef>
              <a:buClr>
                <a:srgbClr val="002060"/>
              </a:buClr>
              <a:buFont typeface="Wingdings" pitchFamily="2" charset="2"/>
              <a:buChar char="Ø"/>
            </a:pPr>
            <a:r>
              <a:rPr lang="en-US" altLang="en-US" sz="2800" dirty="0"/>
              <a:t>zinc blende (ZnS) structure</a:t>
            </a:r>
          </a:p>
        </p:txBody>
      </p:sp>
      <p:pic>
        <p:nvPicPr>
          <p:cNvPr id="5" name="Picture 4" descr="12_25_Figure.jpg"/>
          <p:cNvPicPr>
            <a:picLocks noChangeAspect="1"/>
          </p:cNvPicPr>
          <p:nvPr/>
        </p:nvPicPr>
        <p:blipFill>
          <a:blip r:embed="rId2"/>
          <a:srcRect b="2853"/>
          <a:stretch>
            <a:fillRect/>
          </a:stretch>
        </p:blipFill>
        <p:spPr>
          <a:xfrm>
            <a:off x="4424910" y="2057400"/>
            <a:ext cx="4566690" cy="32766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4"/>
          <p:cNvSpPr>
            <a:spLocks noGrp="1"/>
          </p:cNvSpPr>
          <p:nvPr>
            <p:ph type="title"/>
          </p:nvPr>
        </p:nvSpPr>
        <p:spPr>
          <a:xfrm>
            <a:off x="685800" y="95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Effect of Ion Size on Structure</a:t>
            </a:r>
          </a:p>
        </p:txBody>
      </p:sp>
      <p:sp>
        <p:nvSpPr>
          <p:cNvPr id="24579" name="Content Placeholder 5"/>
          <p:cNvSpPr>
            <a:spLocks noGrp="1"/>
          </p:cNvSpPr>
          <p:nvPr>
            <p:ph idx="1"/>
          </p:nvPr>
        </p:nvSpPr>
        <p:spPr>
          <a:xfrm>
            <a:off x="304800" y="914400"/>
            <a:ext cx="8610600" cy="1676400"/>
          </a:xfrm>
        </p:spPr>
        <p:txBody>
          <a:bodyPr/>
          <a:lstStyle/>
          <a:p>
            <a:pPr eaLnBrk="1" hangingPunct="1"/>
            <a:r>
              <a:rPr lang="en-US" altLang="en-US"/>
              <a:t>The size of the cation compared to the anion (radius ratio) is the major factor in which structure is seen for ionic compounds.</a:t>
            </a:r>
          </a:p>
        </p:txBody>
      </p:sp>
      <p:pic>
        <p:nvPicPr>
          <p:cNvPr id="5" name="Picture 4" descr="12_26_Figure.jpg"/>
          <p:cNvPicPr>
            <a:picLocks noChangeAspect="1"/>
          </p:cNvPicPr>
          <p:nvPr/>
        </p:nvPicPr>
        <p:blipFill>
          <a:blip r:embed="rId2"/>
          <a:srcRect b="3125"/>
          <a:stretch>
            <a:fillRect/>
          </a:stretch>
        </p:blipFill>
        <p:spPr>
          <a:xfrm>
            <a:off x="1828800" y="2497853"/>
            <a:ext cx="5562600" cy="4003086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Mathematical Relationships of Boyle’s Law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447800"/>
            <a:ext cx="7772400" cy="3073400"/>
          </a:xfrm>
        </p:spPr>
        <p:txBody>
          <a:bodyPr/>
          <a:lstStyle/>
          <a:p>
            <a:pPr eaLnBrk="1" hangingPunct="1">
              <a:buFont typeface="Wingdings" pitchFamily="2" charset="2"/>
              <a:buChar char="§"/>
            </a:pPr>
            <a:r>
              <a:rPr lang="en-US" altLang="en-US" sz="2800" i="1" dirty="0">
                <a:solidFill>
                  <a:srgbClr val="FF0000"/>
                </a:solidFill>
              </a:rPr>
              <a:t>PV</a:t>
            </a:r>
            <a:r>
              <a:rPr lang="en-US" altLang="en-US" sz="2800" dirty="0">
                <a:solidFill>
                  <a:srgbClr val="FF0000"/>
                </a:solidFill>
              </a:rPr>
              <a:t> = a constant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altLang="en-US" sz="2800" dirty="0"/>
              <a:t>This means, if we compare two conditions:  </a:t>
            </a:r>
            <a:r>
              <a:rPr lang="en-US" altLang="en-US" sz="2800" i="1" dirty="0"/>
              <a:t>P</a:t>
            </a:r>
            <a:r>
              <a:rPr lang="en-US" altLang="en-US" sz="2800" baseline="-25000" dirty="0"/>
              <a:t>1</a:t>
            </a:r>
            <a:r>
              <a:rPr lang="en-US" altLang="en-US" sz="2800" i="1" dirty="0"/>
              <a:t>V</a:t>
            </a:r>
            <a:r>
              <a:rPr lang="en-US" altLang="en-US" sz="2800" baseline="-25000" dirty="0"/>
              <a:t>1</a:t>
            </a:r>
            <a:r>
              <a:rPr lang="en-US" altLang="en-US" sz="2800" dirty="0"/>
              <a:t> = </a:t>
            </a:r>
            <a:r>
              <a:rPr lang="en-US" altLang="en-US" sz="2800" i="1" dirty="0"/>
              <a:t>P</a:t>
            </a:r>
            <a:r>
              <a:rPr lang="en-US" altLang="en-US" sz="2800" baseline="-25000" dirty="0"/>
              <a:t>2</a:t>
            </a:r>
            <a:r>
              <a:rPr lang="en-US" altLang="en-US" sz="2800" i="1" dirty="0"/>
              <a:t>V</a:t>
            </a:r>
            <a:r>
              <a:rPr lang="en-US" altLang="en-US" sz="2800" baseline="-25000" dirty="0"/>
              <a:t>2</a:t>
            </a:r>
            <a:r>
              <a:rPr lang="en-US" altLang="en-US" sz="2800" dirty="0"/>
              <a:t>.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altLang="en-US" sz="2800" dirty="0"/>
              <a:t>Also, if we make a graph of </a:t>
            </a:r>
            <a:r>
              <a:rPr lang="en-US" altLang="en-US" sz="2800" i="1" dirty="0"/>
              <a:t>V</a:t>
            </a:r>
            <a:r>
              <a:rPr lang="en-US" altLang="en-US" sz="2800" dirty="0"/>
              <a:t> vs. </a:t>
            </a:r>
            <a:r>
              <a:rPr lang="en-US" altLang="en-US" sz="2800" i="1" dirty="0"/>
              <a:t>P</a:t>
            </a:r>
            <a:r>
              <a:rPr lang="en-US" altLang="en-US" sz="2800" dirty="0"/>
              <a:t>, it will </a:t>
            </a:r>
            <a:r>
              <a:rPr lang="en-US" altLang="en-US" sz="2800" i="1" dirty="0"/>
              <a:t>not</a:t>
            </a:r>
            <a:r>
              <a:rPr lang="en-US" altLang="en-US" sz="2800" dirty="0"/>
              <a:t> be linear. However, a graph of </a:t>
            </a:r>
            <a:r>
              <a:rPr lang="en-US" altLang="en-US" sz="2800" i="1" dirty="0"/>
              <a:t>V</a:t>
            </a:r>
            <a:r>
              <a:rPr lang="en-US" altLang="en-US" sz="2800" dirty="0"/>
              <a:t> vs. 1/</a:t>
            </a:r>
            <a:r>
              <a:rPr lang="en-US" altLang="en-US" sz="2800" i="1" dirty="0"/>
              <a:t>P</a:t>
            </a:r>
            <a:r>
              <a:rPr lang="en-US" altLang="en-US" sz="2800" dirty="0"/>
              <a:t> </a:t>
            </a:r>
            <a:r>
              <a:rPr lang="en-US" altLang="en-US" sz="2800" i="1" dirty="0"/>
              <a:t>will</a:t>
            </a:r>
            <a:r>
              <a:rPr lang="en-US" altLang="en-US" sz="2800" dirty="0"/>
              <a:t> result in a linear relationship!</a:t>
            </a:r>
          </a:p>
        </p:txBody>
      </p:sp>
      <p:grpSp>
        <p:nvGrpSpPr>
          <p:cNvPr id="11268" name="Group 26"/>
          <p:cNvGrpSpPr>
            <a:grpSpLocks/>
          </p:cNvGrpSpPr>
          <p:nvPr/>
        </p:nvGrpSpPr>
        <p:grpSpPr bwMode="auto">
          <a:xfrm>
            <a:off x="723900" y="3997325"/>
            <a:ext cx="7696200" cy="584200"/>
            <a:chOff x="456" y="2304"/>
            <a:chExt cx="4848" cy="368"/>
          </a:xfrm>
        </p:grpSpPr>
        <p:sp>
          <p:nvSpPr>
            <p:cNvPr id="11270" name="Rectangle 9"/>
            <p:cNvSpPr>
              <a:spLocks noChangeArrowheads="1"/>
            </p:cNvSpPr>
            <p:nvPr/>
          </p:nvSpPr>
          <p:spPr bwMode="auto">
            <a:xfrm>
              <a:off x="456" y="2304"/>
              <a:ext cx="4848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20000"/>
                </a:spcBef>
              </a:pPr>
              <a:endParaRPr lang="en-US" altLang="en-US" sz="2800">
                <a:latin typeface="Arial" charset="0"/>
              </a:endParaRPr>
            </a:p>
          </p:txBody>
        </p:sp>
        <p:sp>
          <p:nvSpPr>
            <p:cNvPr id="11271" name="Rectangle 15"/>
            <p:cNvSpPr>
              <a:spLocks noChangeArrowheads="1"/>
            </p:cNvSpPr>
            <p:nvPr/>
          </p:nvSpPr>
          <p:spPr bwMode="auto">
            <a:xfrm>
              <a:off x="2443" y="2304"/>
              <a:ext cx="11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altLang="en-US" sz="3200">
                <a:latin typeface="Arial" charset="0"/>
              </a:endParaRPr>
            </a:p>
          </p:txBody>
        </p:sp>
      </p:grpSp>
      <p:pic>
        <p:nvPicPr>
          <p:cNvPr id="8" name="Picture 7" descr="10_06_Figure.jpg"/>
          <p:cNvPicPr>
            <a:picLocks noChangeAspect="1"/>
          </p:cNvPicPr>
          <p:nvPr/>
        </p:nvPicPr>
        <p:blipFill>
          <a:blip r:embed="rId3"/>
          <a:srcRect b="4427"/>
          <a:stretch>
            <a:fillRect/>
          </a:stretch>
        </p:blipFill>
        <p:spPr>
          <a:xfrm>
            <a:off x="1828800" y="4343400"/>
            <a:ext cx="5410200" cy="2127368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685800"/>
          </a:xfrm>
        </p:spPr>
        <p:txBody>
          <a:bodyPr/>
          <a:lstStyle/>
          <a:p>
            <a:pPr eaLnBrk="1" hangingPunct="1"/>
            <a:r>
              <a:rPr lang="en-US" altLang="en-US" dirty="0"/>
              <a:t>Molecular Solids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463" y="1066800"/>
            <a:ext cx="4402137" cy="52578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Consist of atoms or molecules </a:t>
            </a:r>
            <a:r>
              <a:rPr lang="en-US" altLang="en-US" sz="2800" dirty="0">
                <a:solidFill>
                  <a:srgbClr val="FF0000"/>
                </a:solidFill>
              </a:rPr>
              <a:t>held </a:t>
            </a:r>
            <a:br>
              <a:rPr lang="en-US" altLang="en-US" sz="2800" dirty="0">
                <a:solidFill>
                  <a:srgbClr val="FF0000"/>
                </a:solidFill>
              </a:rPr>
            </a:br>
            <a:r>
              <a:rPr lang="en-US" altLang="en-US" sz="2800" dirty="0">
                <a:solidFill>
                  <a:srgbClr val="FF0000"/>
                </a:solidFill>
              </a:rPr>
              <a:t>together by weaker forces (dispersion, dipole–dipole, or hydrogen bonds</a:t>
            </a:r>
            <a:r>
              <a:rPr lang="en-US" altLang="en-US" sz="2800" dirty="0"/>
              <a:t>).</a:t>
            </a:r>
          </a:p>
          <a:p>
            <a:pPr eaLnBrk="1" hangingPunct="1">
              <a:spcBef>
                <a:spcPts val="300"/>
              </a:spcBef>
            </a:pPr>
            <a:r>
              <a:rPr lang="en-US" altLang="en-US" sz="2800" dirty="0"/>
              <a:t>Shape (ability to </a:t>
            </a:r>
            <a:br>
              <a:rPr lang="en-US" altLang="en-US" sz="2800" dirty="0"/>
            </a:br>
            <a:r>
              <a:rPr lang="en-US" altLang="en-US" sz="2800" dirty="0"/>
              <a:t>stack) matters for </a:t>
            </a:r>
            <a:br>
              <a:rPr lang="en-US" altLang="en-US" sz="2800" dirty="0"/>
            </a:br>
            <a:r>
              <a:rPr lang="en-US" altLang="en-US" sz="2800" dirty="0"/>
              <a:t>some physical properties, like </a:t>
            </a:r>
            <a:br>
              <a:rPr lang="en-US" altLang="en-US" sz="2800" dirty="0"/>
            </a:br>
            <a:r>
              <a:rPr lang="en-US" altLang="en-US" sz="2800" dirty="0"/>
              <a:t>boiling point.</a:t>
            </a:r>
          </a:p>
        </p:txBody>
      </p:sp>
      <p:pic>
        <p:nvPicPr>
          <p:cNvPr id="6" name="Picture 5" descr="12_28_Figure.jpg"/>
          <p:cNvPicPr>
            <a:picLocks noChangeAspect="1"/>
          </p:cNvPicPr>
          <p:nvPr/>
        </p:nvPicPr>
        <p:blipFill>
          <a:blip r:embed="rId3"/>
          <a:srcRect b="3629"/>
          <a:stretch>
            <a:fillRect/>
          </a:stretch>
        </p:blipFill>
        <p:spPr>
          <a:xfrm>
            <a:off x="3886200" y="2310118"/>
            <a:ext cx="4784977" cy="204216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Covalent-Network Solids 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295400"/>
            <a:ext cx="4343400" cy="3810000"/>
          </a:xfrm>
        </p:spPr>
        <p:txBody>
          <a:bodyPr/>
          <a:lstStyle/>
          <a:p>
            <a:pPr eaLnBrk="1" hangingPunct="1"/>
            <a:r>
              <a:rPr lang="en-US" altLang="en-US" sz="2800"/>
              <a:t>Atoms are covalently bonded over large network distances with regular patterns of atoms.</a:t>
            </a:r>
          </a:p>
          <a:p>
            <a:pPr eaLnBrk="1" hangingPunct="1"/>
            <a:r>
              <a:rPr lang="en-US" altLang="en-US" sz="2800"/>
              <a:t>Tend to have higher melting and boiling points.</a:t>
            </a:r>
          </a:p>
          <a:p>
            <a:pPr eaLnBrk="1" hangingPunct="1"/>
            <a:r>
              <a:rPr lang="en-US" altLang="en-US" sz="2800"/>
              <a:t>Diamond is an example.</a:t>
            </a:r>
          </a:p>
        </p:txBody>
      </p:sp>
      <p:pic>
        <p:nvPicPr>
          <p:cNvPr id="5" name="Picture 4" descr="12_29_FigureA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1066800" y="3733800"/>
            <a:ext cx="2485894" cy="2819400"/>
          </a:xfrm>
          <a:prstGeom prst="rect">
            <a:avLst/>
          </a:prstGeom>
        </p:spPr>
      </p:pic>
      <p:pic>
        <p:nvPicPr>
          <p:cNvPr id="6" name="Picture 6" descr="12_29_FigureB.jpg">
            <a:extLst>
              <a:ext uri="{FF2B5EF4-FFF2-40B4-BE49-F238E27FC236}">
                <a16:creationId xmlns:a16="http://schemas.microsoft.com/office/drawing/2014/main" id="{E7A710D2-1E43-4A98-91DE-8A9270758E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807"/>
          <a:stretch>
            <a:fillRect/>
          </a:stretch>
        </p:blipFill>
        <p:spPr>
          <a:xfrm>
            <a:off x="652003" y="1295400"/>
            <a:ext cx="3315487" cy="2034288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163"/>
            <a:ext cx="7772400" cy="960437"/>
          </a:xfrm>
        </p:spPr>
        <p:txBody>
          <a:bodyPr/>
          <a:lstStyle/>
          <a:p>
            <a:pPr eaLnBrk="1" hangingPunct="1"/>
            <a:r>
              <a:rPr lang="en-US" altLang="en-US"/>
              <a:t>Semiconductors</a:t>
            </a:r>
          </a:p>
        </p:txBody>
      </p:sp>
      <p:sp>
        <p:nvSpPr>
          <p:cNvPr id="27651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0" y="838200"/>
            <a:ext cx="4267200" cy="5149850"/>
          </a:xfrm>
        </p:spPr>
        <p:txBody>
          <a:bodyPr/>
          <a:lstStyle/>
          <a:p>
            <a:pPr eaLnBrk="1" hangingPunct="1"/>
            <a:r>
              <a:rPr lang="en-US" altLang="en-US" sz="2800"/>
              <a:t>They have a gap between the occupied MOs (valence band) and the unoccupied ones (conduction band).</a:t>
            </a:r>
          </a:p>
          <a:p>
            <a:pPr eaLnBrk="1" hangingPunct="1">
              <a:spcBef>
                <a:spcPts val="300"/>
              </a:spcBef>
            </a:pPr>
            <a:r>
              <a:rPr lang="en-US" altLang="en-US" sz="2800"/>
              <a:t>Electrons must enter the conduction band for electron transfer.</a:t>
            </a:r>
          </a:p>
          <a:p>
            <a:pPr eaLnBrk="1" hangingPunct="1">
              <a:spcBef>
                <a:spcPts val="300"/>
              </a:spcBef>
            </a:pPr>
            <a:r>
              <a:rPr lang="en-US" altLang="en-US" sz="2800"/>
              <a:t>Group IVA elements have gaps between the bands of 0.08 to 3.05 eV (7 to 300 kJ/mol).</a:t>
            </a:r>
          </a:p>
        </p:txBody>
      </p:sp>
      <p:sp>
        <p:nvSpPr>
          <p:cNvPr id="27652" name="TextBox 1"/>
          <p:cNvSpPr txBox="1">
            <a:spLocks noChangeArrowheads="1"/>
          </p:cNvSpPr>
          <p:nvPr/>
        </p:nvSpPr>
        <p:spPr bwMode="auto">
          <a:xfrm>
            <a:off x="4267200" y="5334000"/>
            <a:ext cx="3886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r>
              <a:rPr lang="en-US" altLang="en-US" sz="2400"/>
              <a:t>Note: Band gaps over </a:t>
            </a:r>
            <a:br>
              <a:rPr lang="en-US" altLang="en-US" sz="2400"/>
            </a:br>
            <a:r>
              <a:rPr lang="en-US" altLang="en-US" sz="2400"/>
              <a:t>3.5 eV lead to the material being an insulator.</a:t>
            </a:r>
          </a:p>
        </p:txBody>
      </p:sp>
      <p:pic>
        <p:nvPicPr>
          <p:cNvPr id="6" name="Picture 5" descr="12_30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4267200" y="914400"/>
            <a:ext cx="4555927" cy="36576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266700" y="17463"/>
            <a:ext cx="8534400" cy="1143000"/>
          </a:xfrm>
        </p:spPr>
        <p:txBody>
          <a:bodyPr/>
          <a:lstStyle/>
          <a:p>
            <a:pPr eaLnBrk="1" hangingPunct="1"/>
            <a:r>
              <a:rPr lang="en-US" altLang="en-US"/>
              <a:t>What  Forms a Semiconductor?</a:t>
            </a:r>
          </a:p>
        </p:txBody>
      </p:sp>
      <p:sp>
        <p:nvSpPr>
          <p:cNvPr id="28675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219200"/>
            <a:ext cx="9144000" cy="19812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Among elements, only Group IVA, </a:t>
            </a:r>
            <a:r>
              <a:rPr lang="en-US" altLang="en-US" sz="2800" dirty="0">
                <a:solidFill>
                  <a:srgbClr val="FF0000"/>
                </a:solidFill>
              </a:rPr>
              <a:t>all of which have </a:t>
            </a:r>
            <a:br>
              <a:rPr lang="en-US" altLang="en-US" sz="2800" dirty="0">
                <a:solidFill>
                  <a:srgbClr val="FF0000"/>
                </a:solidFill>
              </a:rPr>
            </a:br>
            <a:r>
              <a:rPr lang="en-US" altLang="en-US" sz="2800" dirty="0">
                <a:solidFill>
                  <a:srgbClr val="FF0000"/>
                </a:solidFill>
              </a:rPr>
              <a:t>4 valence electrons</a:t>
            </a:r>
            <a:r>
              <a:rPr lang="en-US" altLang="en-US" sz="2800" dirty="0"/>
              <a:t>, are semiconductors.</a:t>
            </a:r>
          </a:p>
          <a:p>
            <a:pPr eaLnBrk="1" hangingPunct="1"/>
            <a:r>
              <a:rPr lang="en-US" altLang="en-US" sz="2800" dirty="0"/>
              <a:t>Inorganic semiconductors (like GaAs) tend to have an average of 4 valence electrons (3 for Ga, 5 for As).</a:t>
            </a:r>
          </a:p>
        </p:txBody>
      </p:sp>
      <p:pic>
        <p:nvPicPr>
          <p:cNvPr id="5" name="Picture 4" descr="12_04_Table.jpg"/>
          <p:cNvPicPr>
            <a:picLocks noChangeAspect="1"/>
          </p:cNvPicPr>
          <p:nvPr/>
        </p:nvPicPr>
        <p:blipFill>
          <a:blip r:embed="rId3"/>
          <a:srcRect b="3008"/>
          <a:stretch>
            <a:fillRect/>
          </a:stretch>
        </p:blipFill>
        <p:spPr>
          <a:xfrm>
            <a:off x="1371600" y="3124200"/>
            <a:ext cx="6172200" cy="341234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B6C0003-33F4-4575-8D29-8126F718D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457200"/>
            <a:ext cx="8458200" cy="2583076"/>
          </a:xfrm>
          <a:prstGeom prst="rect">
            <a:avLst/>
          </a:prstGeom>
        </p:spPr>
      </p:pic>
      <p:pic>
        <p:nvPicPr>
          <p:cNvPr id="2050" name="Picture 2" descr="二氧化硅的晶体结构- 搜狗图片搜索">
            <a:extLst>
              <a:ext uri="{FF2B5EF4-FFF2-40B4-BE49-F238E27FC236}">
                <a16:creationId xmlns:a16="http://schemas.microsoft.com/office/drawing/2014/main" id="{0EDA4AFB-E2BB-4EA2-A5BF-84C9A9B22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124199"/>
            <a:ext cx="2667000" cy="259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331331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Charles’s Law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2139950"/>
            <a:ext cx="4495800" cy="229393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The volume of a fixed amount of gas at constant pressure is directly proportional to </a:t>
            </a:r>
            <a:br>
              <a:rPr lang="en-US" altLang="en-US" sz="2800"/>
            </a:br>
            <a:r>
              <a:rPr lang="en-US" altLang="en-US" sz="2800"/>
              <a:t>its absolute temperature.</a:t>
            </a:r>
          </a:p>
        </p:txBody>
      </p:sp>
      <p:pic>
        <p:nvPicPr>
          <p:cNvPr id="5" name="Picture 4" descr="10_07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4572000" y="1371600"/>
            <a:ext cx="4320355" cy="413004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295400"/>
          </a:xfrm>
        </p:spPr>
        <p:txBody>
          <a:bodyPr/>
          <a:lstStyle/>
          <a:p>
            <a:pPr eaLnBrk="1" hangingPunct="1"/>
            <a:r>
              <a:rPr lang="en-US" altLang="en-US"/>
              <a:t>Mathematical Relationships of Charles’s Law</a:t>
            </a:r>
          </a:p>
        </p:txBody>
      </p:sp>
      <p:sp>
        <p:nvSpPr>
          <p:cNvPr id="13315" name="Content Placeholder 1"/>
          <p:cNvSpPr>
            <a:spLocks noGrp="1"/>
          </p:cNvSpPr>
          <p:nvPr>
            <p:ph idx="1"/>
          </p:nvPr>
        </p:nvSpPr>
        <p:spPr>
          <a:xfrm>
            <a:off x="79375" y="1935163"/>
            <a:ext cx="4953000" cy="4541837"/>
          </a:xfrm>
        </p:spPr>
        <p:txBody>
          <a:bodyPr/>
          <a:lstStyle/>
          <a:p>
            <a:pPr eaLnBrk="1" hangingPunct="1"/>
            <a:r>
              <a:rPr lang="en-US" altLang="en-US" i="1" dirty="0">
                <a:solidFill>
                  <a:srgbClr val="FF0000"/>
                </a:solidFill>
              </a:rPr>
              <a:t>V</a:t>
            </a:r>
            <a:r>
              <a:rPr lang="en-US" altLang="en-US" dirty="0">
                <a:solidFill>
                  <a:srgbClr val="FF0000"/>
                </a:solidFill>
              </a:rPr>
              <a:t> = constant </a:t>
            </a:r>
            <a:r>
              <a:rPr lang="en-US" altLang="en-US" dirty="0">
                <a:solidFill>
                  <a:srgbClr val="FF0000"/>
                </a:solidFill>
                <a:sym typeface="Symbol" pitchFamily="18" charset="2"/>
              </a:rPr>
              <a:t>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i="1" dirty="0">
                <a:solidFill>
                  <a:srgbClr val="FF0000"/>
                </a:solidFill>
              </a:rPr>
              <a:t>T</a:t>
            </a:r>
          </a:p>
          <a:p>
            <a:pPr eaLnBrk="1" hangingPunct="1"/>
            <a:r>
              <a:rPr lang="en-US" altLang="en-US" dirty="0"/>
              <a:t>This means, if we compare two conditions:  </a:t>
            </a:r>
            <a:r>
              <a:rPr lang="en-US" altLang="en-US" i="1" dirty="0"/>
              <a:t>V</a:t>
            </a:r>
            <a:r>
              <a:rPr lang="en-US" altLang="en-US" baseline="-25000" dirty="0"/>
              <a:t>1</a:t>
            </a:r>
            <a:r>
              <a:rPr lang="en-US" altLang="en-US" dirty="0"/>
              <a:t>/</a:t>
            </a:r>
            <a:r>
              <a:rPr lang="en-US" altLang="en-US" i="1" dirty="0"/>
              <a:t>T</a:t>
            </a:r>
            <a:r>
              <a:rPr lang="en-US" altLang="en-US" baseline="-25000" dirty="0"/>
              <a:t>1</a:t>
            </a:r>
            <a:r>
              <a:rPr lang="en-US" altLang="en-US" dirty="0"/>
              <a:t> = </a:t>
            </a:r>
            <a:r>
              <a:rPr lang="en-US" altLang="en-US" i="1" dirty="0"/>
              <a:t>V</a:t>
            </a:r>
            <a:r>
              <a:rPr lang="en-US" altLang="en-US" baseline="-25000" dirty="0"/>
              <a:t>2</a:t>
            </a:r>
            <a:r>
              <a:rPr lang="en-US" altLang="en-US" dirty="0"/>
              <a:t>/</a:t>
            </a:r>
            <a:r>
              <a:rPr lang="en-US" altLang="en-US" i="1" dirty="0"/>
              <a:t>T</a:t>
            </a:r>
            <a:r>
              <a:rPr lang="en-US" altLang="en-US" baseline="-25000" dirty="0"/>
              <a:t>2</a:t>
            </a:r>
            <a:r>
              <a:rPr lang="en-US" altLang="en-US" dirty="0"/>
              <a:t>.</a:t>
            </a:r>
          </a:p>
          <a:p>
            <a:pPr eaLnBrk="1" hangingPunct="1"/>
            <a:r>
              <a:rPr lang="en-US" altLang="en-US" dirty="0"/>
              <a:t>Also, if we make a graph of </a:t>
            </a:r>
            <a:r>
              <a:rPr lang="en-US" altLang="en-US" i="1" dirty="0"/>
              <a:t>V</a:t>
            </a:r>
            <a:r>
              <a:rPr lang="en-US" altLang="en-US" dirty="0"/>
              <a:t> vs. </a:t>
            </a:r>
            <a:r>
              <a:rPr lang="en-US" altLang="en-US" i="1" dirty="0"/>
              <a:t>T</a:t>
            </a:r>
            <a:r>
              <a:rPr lang="en-US" altLang="en-US" dirty="0"/>
              <a:t>, it will be linear.</a:t>
            </a:r>
          </a:p>
        </p:txBody>
      </p:sp>
      <p:grpSp>
        <p:nvGrpSpPr>
          <p:cNvPr id="13316" name="Group 30"/>
          <p:cNvGrpSpPr>
            <a:grpSpLocks/>
          </p:cNvGrpSpPr>
          <p:nvPr/>
        </p:nvGrpSpPr>
        <p:grpSpPr bwMode="auto">
          <a:xfrm>
            <a:off x="450850" y="1758950"/>
            <a:ext cx="3886200" cy="822325"/>
            <a:chOff x="240" y="1137"/>
            <a:chExt cx="2448" cy="518"/>
          </a:xfrm>
        </p:grpSpPr>
        <p:sp>
          <p:nvSpPr>
            <p:cNvPr id="13318" name="Rectangle 13"/>
            <p:cNvSpPr>
              <a:spLocks noChangeArrowheads="1"/>
            </p:cNvSpPr>
            <p:nvPr/>
          </p:nvSpPr>
          <p:spPr bwMode="auto">
            <a:xfrm>
              <a:off x="240" y="1293"/>
              <a:ext cx="2448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342900" indent="-342900">
                <a:buFontTx/>
                <a:buChar char="•"/>
              </a:pPr>
              <a:endParaRPr lang="en-US" altLang="en-US" sz="2800">
                <a:latin typeface="Arial" charset="0"/>
              </a:endParaRPr>
            </a:p>
          </p:txBody>
        </p:sp>
        <p:sp>
          <p:nvSpPr>
            <p:cNvPr id="13319" name="Rectangle 17"/>
            <p:cNvSpPr>
              <a:spLocks noChangeArrowheads="1"/>
            </p:cNvSpPr>
            <p:nvPr/>
          </p:nvSpPr>
          <p:spPr bwMode="auto">
            <a:xfrm>
              <a:off x="1361" y="1137"/>
              <a:ext cx="116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altLang="en-US" sz="3600" i="1">
                <a:latin typeface="Arial" charset="0"/>
              </a:endParaRPr>
            </a:p>
          </p:txBody>
        </p:sp>
        <p:sp>
          <p:nvSpPr>
            <p:cNvPr id="13320" name="Rectangle 20"/>
            <p:cNvSpPr>
              <a:spLocks noChangeArrowheads="1"/>
            </p:cNvSpPr>
            <p:nvPr/>
          </p:nvSpPr>
          <p:spPr bwMode="auto">
            <a:xfrm>
              <a:off x="1508" y="1248"/>
              <a:ext cx="116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altLang="en-US" sz="3600">
                <a:latin typeface="Arial" charset="0"/>
              </a:endParaRPr>
            </a:p>
          </p:txBody>
        </p:sp>
      </p:grpSp>
      <p:pic>
        <p:nvPicPr>
          <p:cNvPr id="9" name="Picture 8" descr="10_08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5033827" y="1905000"/>
            <a:ext cx="3881573" cy="3825239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8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&quot;/&gt;&lt;property id=&quot;20307&quot; value=&quot;256&quot;/&gt;&lt;/object&gt;&lt;object type=&quot;3&quot; unique_id=&quot;10004&quot;&gt;&lt;property id=&quot;20148&quot; value=&quot;5&quot;/&gt;&lt;property id=&quot;20300&quot; value=&quot;Slide 2 - &amp;quot;Characteristics of Gases&amp;quot;&quot;/&gt;&lt;property id=&quot;20307&quot; value=&quot;257&quot;/&gt;&lt;/object&gt;&lt;object type=&quot;3&quot; unique_id=&quot;10005&quot;&gt;&lt;property id=&quot;20148&quot; value=&quot;5&quot;/&gt;&lt;property id=&quot;20300&quot; value=&quot;Slide 3 - &amp;quot;Properties Which Define the State of a Gas Sample&amp;quot;&quot;/&gt;&lt;property id=&quot;20307&quot; value=&quot;300&quot;/&gt;&lt;/object&gt;&lt;object type=&quot;3&quot; unique_id=&quot;10006&quot;&gt;&lt;property id=&quot;20148&quot; value=&quot;5&quot;/&gt;&lt;property id=&quot;20300&quot; value=&quot;Slide 4 - &amp;quot;Pressure&amp;quot;&quot;/&gt;&lt;property id=&quot;20307&quot; value=&quot;258&quot;/&gt;&lt;/object&gt;&lt;object type=&quot;3&quot; unique_id=&quot;10007&quot;&gt;&lt;property id=&quot;20148&quot; value=&quot;5&quot;/&gt;&lt;property id=&quot;20300&quot; value=&quot;Slide 5 - &amp;quot;Units of Pressure&amp;quot;&quot;/&gt;&lt;property id=&quot;20307&quot; value=&quot;260&quot;/&gt;&lt;/object&gt;&lt;object type=&quot;3&quot; unique_id=&quot;10008&quot;&gt;&lt;property id=&quot;20148&quot; value=&quot;5&quot;/&gt;&lt;property id=&quot;20300&quot; value=&quot;Slide 6 - &amp;quot;Manometer&amp;quot;&quot;/&gt;&lt;property id=&quot;20307&quot; value=&quot;268&quot;/&gt;&lt;/object&gt;&lt;object type=&quot;3&quot; unique_id=&quot;10009&quot;&gt;&lt;property id=&quot;20148&quot; value=&quot;5&quot;/&gt;&lt;property id=&quot;20300&quot; value=&quot;Slide 7 - &amp;quot;Standard Pressure&amp;quot;&quot;/&gt;&lt;property id=&quot;20307&quot; value=&quot;261&quot;/&gt;&lt;/object&gt;&lt;object type=&quot;3&quot; unique_id=&quot;10010&quot;&gt;&lt;property id=&quot;20148&quot; value=&quot;5&quot;/&gt;&lt;property id=&quot;20300&quot; value=&quot;Slide 8 - &amp;quot;Boyle’s Law&amp;quot;&quot;/&gt;&lt;property id=&quot;20307&quot; value=&quot;262&quot;/&gt;&lt;/object&gt;&lt;object type=&quot;3&quot; unique_id=&quot;10011&quot;&gt;&lt;property id=&quot;20148&quot; value=&quot;5&quot;/&gt;&lt;property id=&quot;20300&quot; value=&quot;Slide 9 - &amp;quot;Mathematical Relationships of Boyle’s Law&amp;quot;&quot;/&gt;&lt;property id=&quot;20307&quot; value=&quot;263&quot;/&gt;&lt;/object&gt;&lt;object type=&quot;3&quot; unique_id=&quot;10012&quot;&gt;&lt;property id=&quot;20148&quot; value=&quot;5&quot;/&gt;&lt;property id=&quot;20300&quot; value=&quot;Slide 10 - &amp;quot;Charles’s Law&amp;quot;&quot;/&gt;&lt;property id=&quot;20307&quot; value=&quot;299&quot;/&gt;&lt;/object&gt;&lt;object type=&quot;3&quot; unique_id=&quot;10013&quot;&gt;&lt;property id=&quot;20148&quot; value=&quot;5&quot;/&gt;&lt;property id=&quot;20300&quot; value=&quot;Slide 11 - &amp;quot;Mathematical Relationships of Charles’s Law&amp;quot;&quot;/&gt;&lt;property id=&quot;20307&quot; value=&quot;294&quot;/&gt;&lt;/object&gt;&lt;object type=&quot;3&quot; unique_id=&quot;10014&quot;&gt;&lt;property id=&quot;20148&quot; value=&quot;5&quot;/&gt;&lt;property id=&quot;20300&quot; value=&quot;Slide 12 - &amp;quot;Avogadro’s Law&amp;quot;&quot;/&gt;&lt;property id=&quot;20307&quot; value=&quot;265&quot;/&gt;&lt;/object&gt;&lt;object type=&quot;3&quot; unique_id=&quot;10015&quot;&gt;&lt;property id=&quot;20148&quot; value=&quot;5&quot;/&gt;&lt;property id=&quot;20300&quot; value=&quot;Slide 13 - &amp;quot;Ideal-Gas Equation&amp;quot;&quot;/&gt;&lt;property id=&quot;20307&quot; value=&quot;267&quot;/&gt;&lt;/object&gt;&lt;object type=&quot;3&quot; unique_id=&quot;10016&quot;&gt;&lt;property id=&quot;20148&quot; value=&quot;5&quot;/&gt;&lt;property id=&quot;20300&quot; value=&quot;Slide 14 - &amp;quot;Density of Gases&amp;quot;&quot;/&gt;&lt;property id=&quot;20307&quot; value=&quot;271&quot;/&gt;&lt;/object&gt;&lt;object type=&quot;3&quot; unique_id=&quot;10017&quot;&gt;&lt;property id=&quot;20148&quot; value=&quot;5&quot;/&gt;&lt;property id=&quot;20300&quot; value=&quot;Slide 15 - &amp;quot;Density &amp;amp; Molar Mass of a Gas&amp;quot;&quot;/&gt;&lt;property id=&quot;20307&quot; value=&quot;273&quot;/&gt;&lt;/object&gt;&lt;object type=&quot;3&quot; unique_id=&quot;10018&quot;&gt;&lt;property id=&quot;20148&quot; value=&quot;5&quot;/&gt;&lt;property id=&quot;20300&quot; value=&quot;Slide 16 - &amp;quot;Volume and Chemical Reactions&amp;quot;&quot;/&gt;&lt;property id=&quot;20307&quot; value=&quot;301&quot;/&gt;&lt;/object&gt;&lt;object type=&quot;3&quot; unique_id=&quot;10019&quot;&gt;&lt;property id=&quot;20148&quot; value=&quot;5&quot;/&gt;&lt;property id=&quot;20300&quot; value=&quot;Slide 17 - &amp;quot;Dalton’s Law of Partial Pressures&amp;quot;&quot;/&gt;&lt;property id=&quot;20307&quot; value=&quot;275&quot;/&gt;&lt;/object&gt;&lt;object type=&quot;3&quot; unique_id=&quot;10020&quot;&gt;&lt;property id=&quot;20148&quot; value=&quot;5&quot;/&gt;&lt;property id=&quot;20300&quot; value=&quot;Slide 18 - &amp;quot;Mole Fraction&amp;quot;&quot;/&gt;&lt;property id=&quot;20307&quot; value=&quot;302&quot;/&gt;&lt;/object&gt;&lt;object type=&quot;3&quot; unique_id=&quot;10021&quot;&gt;&lt;property id=&quot;20148&quot; value=&quot;5&quot;/&gt;&lt;property id=&quot;20300&quot; value=&quot;Slide 19 - &amp;quot;Pressure and Mole Fraction&amp;quot;&quot;/&gt;&lt;property id=&quot;20307&quot; value=&quot;303&quot;/&gt;&lt;/object&gt;&lt;object type=&quot;3&quot; unique_id=&quot;10022&quot;&gt;&lt;property id=&quot;20148&quot; value=&quot;5&quot;/&gt;&lt;property id=&quot;20300&quot; value=&quot;Slide 20 - &amp;quot;Kinetic-Molecular Theory&amp;quot;&quot;/&gt;&lt;property id=&quot;20307&quot; value=&quot;278&quot;/&gt;&lt;/object&gt;&lt;object type=&quot;3&quot; unique_id=&quot;10023&quot;&gt;&lt;property id=&quot;20148&quot; value=&quot;5&quot;/&gt;&lt;property id=&quot;20300&quot; value=&quot;Slide 21 - &amp;quot;Main Tenets of Kinetic-Molecular Theory&amp;quot;&quot;/&gt;&lt;property id=&quot;20307&quot; value=&quot;279&quot;/&gt;&lt;/object&gt;&lt;object type=&quot;3&quot; unique_id=&quot;10024&quot;&gt;&lt;property id=&quot;20148&quot; value=&quot;5&quot;/&gt;&lt;property id=&quot;20300&quot; value=&quot;Slide 22 - &amp;quot;Main Tenets of Kinetic-Molecular Theory&amp;quot;&quot;/&gt;&lt;property id=&quot;20307&quot; value=&quot;281&quot;/&gt;&lt;/object&gt;&lt;object type=&quot;3&quot; unique_id=&quot;10025&quot;&gt;&lt;property id=&quot;20148&quot; value=&quot;5&quot;/&gt;&lt;property id=&quot;20300&quot; value=&quot;Slide 23 - &amp;quot;How Fast Do Gas Molecules Move?&amp;quot;&quot;/&gt;&lt;property id=&quot;20307&quot; value=&quot;304&quot;/&gt;&lt;/object&gt;&lt;object type=&quot;3&quot; unique_id=&quot;10026&quot;&gt;&lt;property id=&quot;20148&quot; value=&quot;5&quot;/&gt;&lt;property id=&quot;20300&quot; value=&quot;Slide 24 - &amp;quot;urms and Molecular Mass&amp;quot;&quot;/&gt;&lt;property id=&quot;20307&quot; value=&quot;305&quot;/&gt;&lt;/object&gt;&lt;object type=&quot;3&quot; unique_id=&quot;10027&quot;&gt;&lt;property id=&quot;20148&quot; value=&quot;5&quot;/&gt;&lt;property id=&quot;20300&quot; value=&quot;Slide 25 - &amp;quot;Effusion &amp;amp; Diffusion&amp;quot;&quot;/&gt;&lt;property id=&quot;20307&quot; value=&quot;283&quot;/&gt;&lt;/object&gt;&lt;object type=&quot;3&quot; unique_id=&quot;10028&quot;&gt;&lt;property id=&quot;20148&quot; value=&quot;5&quot;/&gt;&lt;property id=&quot;20300&quot; value=&quot;Slide 26 - &amp;quot;Graham's Law Describes Diffusion &amp;amp; Effusion&amp;quot;&quot;/&gt;&lt;property id=&quot;20307&quot; value=&quot;306&quot;/&gt;&lt;/object&gt;&lt;object type=&quot;3&quot; unique_id=&quot;10029&quot;&gt;&lt;property id=&quot;20148&quot; value=&quot;5&quot;/&gt;&lt;property id=&quot;20300&quot; value=&quot;Slide 27 - &amp;quot;Real Gases&amp;quot;&quot;/&gt;&lt;property id=&quot;20307&quot; value=&quot;288&quot;/&gt;&lt;/object&gt;&lt;object type=&quot;3&quot; unique_id=&quot;10030&quot;&gt;&lt;property id=&quot;20148&quot; value=&quot;5&quot;/&gt;&lt;property id=&quot;20300&quot; value=&quot;Slide 28 - &amp;quot;Deviations from Ideal Behavior&amp;quot;&quot;/&gt;&lt;property id=&quot;20307&quot; value=&quot;290&quot;/&gt;&lt;/object&gt;&lt;object type=&quot;3&quot; unique_id=&quot;10031&quot;&gt;&lt;property id=&quot;20148&quot; value=&quot;5&quot;/&gt;&lt;property id=&quot;20300&quot; value=&quot;Slide 29 - &amp;quot;Corrections for Nonideal Behavior&amp;quot;&quot;/&gt;&lt;property id=&quot;20307&quot; value=&quot;291&quot;/&gt;&lt;/object&gt;&lt;object type=&quot;3&quot; unique_id=&quot;10032&quot;&gt;&lt;property id=&quot;20148&quot; value=&quot;5&quot;/&gt;&lt;property id=&quot;20300&quot; value=&quot;Slide 30 - &amp;quot;The van der Waals Equation&amp;quot;&quot;/&gt;&lt;property id=&quot;20307&quot; value=&quot;292&quot;/&gt;&lt;/object&gt;&lt;/object&gt;&lt;object type=&quot;8&quot; unique_id=&quot;10064&quot;&gt;&lt;/object&gt;&lt;/object&gt;&lt;/database&gt;"/>
  <p:tag name="MMPROD_NEXTUNIQUEID" val="10009"/>
  <p:tag name="SECTOMILLISECCONVERTED" val="1"/>
</p:tagLst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3902</TotalTime>
  <Words>3092</Words>
  <Application>Microsoft Office PowerPoint</Application>
  <PresentationFormat>全屏显示(4:3)</PresentationFormat>
  <Paragraphs>315</Paragraphs>
  <Slides>74</Slides>
  <Notes>37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74</vt:i4>
      </vt:variant>
    </vt:vector>
  </HeadingPairs>
  <TitlesOfParts>
    <vt:vector size="86" baseType="lpstr">
      <vt:lpstr>-apple-system</vt:lpstr>
      <vt:lpstr>MS PGothic</vt:lpstr>
      <vt:lpstr>新細明體</vt:lpstr>
      <vt:lpstr>宋体</vt:lpstr>
      <vt:lpstr>Arial</vt:lpstr>
      <vt:lpstr>Courier New</vt:lpstr>
      <vt:lpstr>Symbol</vt:lpstr>
      <vt:lpstr>Times</vt:lpstr>
      <vt:lpstr>Times New Roman</vt:lpstr>
      <vt:lpstr>Wingdings</vt:lpstr>
      <vt:lpstr>Blank Presentation</vt:lpstr>
      <vt:lpstr>Custom Design</vt:lpstr>
      <vt:lpstr>PowerPoint 演示文稿</vt:lpstr>
      <vt:lpstr>Characteristics of Gases</vt:lpstr>
      <vt:lpstr>Properties Which Define the State of a Gas Sample</vt:lpstr>
      <vt:lpstr>Units of Pressure</vt:lpstr>
      <vt:lpstr>Standard Pressure</vt:lpstr>
      <vt:lpstr>Boyle’s Law</vt:lpstr>
      <vt:lpstr>Mathematical Relationships of Boyle’s Law</vt:lpstr>
      <vt:lpstr>Charles’s Law</vt:lpstr>
      <vt:lpstr>Mathematical Relationships of Charles’s Law</vt:lpstr>
      <vt:lpstr>Avogadro’s Law</vt:lpstr>
      <vt:lpstr>PowerPoint 演示文稿</vt:lpstr>
      <vt:lpstr>Ideal-Gas Equation</vt:lpstr>
      <vt:lpstr>Density of Gases</vt:lpstr>
      <vt:lpstr>Density &amp; Molar Mass of a Gas</vt:lpstr>
      <vt:lpstr>PowerPoint 演示文稿</vt:lpstr>
      <vt:lpstr>Volume and Chemical Reactions</vt:lpstr>
      <vt:lpstr>PowerPoint 演示文稿</vt:lpstr>
      <vt:lpstr>Dalton’s Law of Partial Pressures</vt:lpstr>
      <vt:lpstr>Mole Fraction</vt:lpstr>
      <vt:lpstr>Pressure and Mole Fraction</vt:lpstr>
      <vt:lpstr>Kinetic-Molecular Theory</vt:lpstr>
      <vt:lpstr>Main Tenets of Kinetic-Molecular Theory</vt:lpstr>
      <vt:lpstr>Main Tenets of Kinetic-Molecular Theory</vt:lpstr>
      <vt:lpstr>urms and Molecular Mass</vt:lpstr>
      <vt:lpstr>States of Matter</vt:lpstr>
      <vt:lpstr>Differences in the States of Matter</vt:lpstr>
      <vt:lpstr>Which State of Matter?</vt:lpstr>
      <vt:lpstr>Intermolecular Forces</vt:lpstr>
      <vt:lpstr>Types of Intermolecular Force</vt:lpstr>
      <vt:lpstr>Dispersion Forces</vt:lpstr>
      <vt:lpstr>Factors Which Affect Amount of Dispersion Force in a Molecule</vt:lpstr>
      <vt:lpstr>Polarizability &amp; Boiling Point</vt:lpstr>
      <vt:lpstr>Dipole–Dipole Interactions</vt:lpstr>
      <vt:lpstr>Dipole–Dipole Interactions</vt:lpstr>
      <vt:lpstr>Which Have a Greater Effect: Dipole–Dipole Interactions or Dispersion Forces?</vt:lpstr>
      <vt:lpstr>What Does This Graph Show Us?</vt:lpstr>
      <vt:lpstr>Hydrogen Bonding</vt:lpstr>
      <vt:lpstr>What Forms Hydrogen Bonds?</vt:lpstr>
      <vt:lpstr>Ion–Dipole Interactions</vt:lpstr>
      <vt:lpstr>PowerPoint 演示文稿</vt:lpstr>
      <vt:lpstr>Summarizing Intermolecular Forces</vt:lpstr>
      <vt:lpstr>Liquid Properties Affected by Intermolecular Forces</vt:lpstr>
      <vt:lpstr>Phase Changes</vt:lpstr>
      <vt:lpstr>Energy Change &amp; Change of State</vt:lpstr>
      <vt:lpstr>Heating Curves</vt:lpstr>
      <vt:lpstr>Supercritical Fluids</vt:lpstr>
      <vt:lpstr>Vapor Pressure</vt:lpstr>
      <vt:lpstr>Vapor Pressure</vt:lpstr>
      <vt:lpstr>Phase Diagram</vt:lpstr>
      <vt:lpstr>Classifying Solids Based on Bonds</vt:lpstr>
      <vt:lpstr>Two Other Types of Solids</vt:lpstr>
      <vt:lpstr>One Organization of Solids</vt:lpstr>
      <vt:lpstr>Unit Cell</vt:lpstr>
      <vt:lpstr>Lattice Points</vt:lpstr>
      <vt:lpstr>2-D Lattices</vt:lpstr>
      <vt:lpstr>3-D Crystal Lattices</vt:lpstr>
      <vt:lpstr>Primitive vs. Centered  Lattices</vt:lpstr>
      <vt:lpstr>Motifs</vt:lpstr>
      <vt:lpstr>Metallic Structure</vt:lpstr>
      <vt:lpstr>Cubic Structures</vt:lpstr>
      <vt:lpstr>Alloys</vt:lpstr>
      <vt:lpstr>Types of Alloys</vt:lpstr>
      <vt:lpstr>Intermetallic Compounds</vt:lpstr>
      <vt:lpstr>Metallic Bonding</vt:lpstr>
      <vt:lpstr>A Molecular-Orbital Approach</vt:lpstr>
      <vt:lpstr>MO Approach with More Orbitals</vt:lpstr>
      <vt:lpstr>Ionic Solids</vt:lpstr>
      <vt:lpstr>Ionic Solids</vt:lpstr>
      <vt:lpstr>Effect of Ion Size on Structure</vt:lpstr>
      <vt:lpstr>Molecular Solids</vt:lpstr>
      <vt:lpstr>Covalent-Network Solids </vt:lpstr>
      <vt:lpstr>Semiconductors</vt:lpstr>
      <vt:lpstr>What  Forms a Semiconductor?</vt:lpstr>
      <vt:lpstr>PowerPoint 演示文稿</vt:lpstr>
    </vt:vector>
  </TitlesOfParts>
  <Company>St. Charles Community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10:  Gases</dc:title>
  <dc:creator>John Bookstaver</dc:creator>
  <cp:lastModifiedBy>Prof. Zhao Zheng (SSE)</cp:lastModifiedBy>
  <cp:revision>230</cp:revision>
  <dcterms:created xsi:type="dcterms:W3CDTF">2004-08-11T15:30:33Z</dcterms:created>
  <dcterms:modified xsi:type="dcterms:W3CDTF">2022-10-25T10:14:22Z</dcterms:modified>
</cp:coreProperties>
</file>